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jpg" ContentType="image/jpg"/>
  <Override PartName="/ppt/media/image18.jpg" ContentType="image/jpg"/>
  <Override PartName="/ppt/notesSlides/notesSlide9.xml" ContentType="application/vnd.openxmlformats-officedocument.presentationml.notesSlide+xml"/>
  <Override PartName="/ppt/media/image19.jpg" ContentType="image/jpg"/>
  <Override PartName="/ppt/media/image20.jpg" ContentType="image/jpg"/>
  <Override PartName="/ppt/media/image23.jpg" ContentType="image/jpg"/>
  <Override PartName="/ppt/media/image24.jpg" ContentType="image/jpg"/>
  <Override PartName="/ppt/notesSlides/notesSlide10.xml" ContentType="application/vnd.openxmlformats-officedocument.presentationml.notesSlide+xml"/>
  <Override PartName="/ppt/media/image27.jpg" ContentType="image/jpg"/>
  <Override PartName="/ppt/media/image28.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handoutMasterIdLst>
    <p:handoutMasterId r:id="rId34"/>
  </p:handoutMasterIdLst>
  <p:sldIdLst>
    <p:sldId id="256" r:id="rId2"/>
    <p:sldId id="257" r:id="rId3"/>
    <p:sldId id="258" r:id="rId4"/>
    <p:sldId id="264" r:id="rId5"/>
    <p:sldId id="265" r:id="rId6"/>
    <p:sldId id="269" r:id="rId7"/>
    <p:sldId id="266" r:id="rId8"/>
    <p:sldId id="274" r:id="rId9"/>
    <p:sldId id="270" r:id="rId10"/>
    <p:sldId id="275" r:id="rId11"/>
    <p:sldId id="271" r:id="rId12"/>
    <p:sldId id="272" r:id="rId13"/>
    <p:sldId id="273" r:id="rId14"/>
    <p:sldId id="279" r:id="rId15"/>
    <p:sldId id="267" r:id="rId16"/>
    <p:sldId id="276" r:id="rId17"/>
    <p:sldId id="278" r:id="rId18"/>
    <p:sldId id="283" r:id="rId19"/>
    <p:sldId id="285" r:id="rId20"/>
    <p:sldId id="286" r:id="rId21"/>
    <p:sldId id="287" r:id="rId22"/>
    <p:sldId id="280" r:id="rId23"/>
    <p:sldId id="282" r:id="rId24"/>
    <p:sldId id="268" r:id="rId25"/>
    <p:sldId id="259" r:id="rId26"/>
    <p:sldId id="263" r:id="rId27"/>
    <p:sldId id="288" r:id="rId28"/>
    <p:sldId id="289" r:id="rId29"/>
    <p:sldId id="292" r:id="rId30"/>
    <p:sldId id="260" r:id="rId31"/>
    <p:sldId id="294" r:id="rId32"/>
  </p:sldIdLst>
  <p:sldSz cx="9144000" cy="5143500" type="screen16x9"/>
  <p:notesSz cx="6858000" cy="9144000"/>
  <p:embeddedFontLst>
    <p:embeddedFont>
      <p:font typeface="Cambria" panose="02040503050406030204" pitchFamily="18" charset="0"/>
      <p:regular r:id="rId35"/>
      <p:bold r:id="rId36"/>
      <p:italic r:id="rId37"/>
      <p:boldItalic r:id="rId38"/>
    </p:embeddedFont>
    <p:embeddedFont>
      <p:font typeface="Georgia" panose="02040502050405020303" pitchFamily="18" charset="0"/>
      <p:regular r:id="rId39"/>
      <p:bold r:id="rId40"/>
      <p:italic r:id="rId41"/>
      <p:boldItalic r:id="rId42"/>
    </p:embeddedFont>
    <p:embeddedFont>
      <p:font typeface="Roboto" panose="020B0604020202020204" charset="0"/>
      <p:regular r:id="rId43"/>
      <p:bold r:id="rId44"/>
      <p:italic r:id="rId45"/>
      <p:boldItalic r:id="rId46"/>
    </p:embeddedFont>
    <p:embeddedFont>
      <p:font typeface="Cambria Math" panose="02040503050406030204" pitchFamily="18"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E99786-12AA-42BB-8069-1701091FEBBB}">
  <a:tblStyle styleId="{FCE99786-12AA-42BB-8069-1701091FEB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47" autoAdjust="0"/>
  </p:normalViewPr>
  <p:slideViewPr>
    <p:cSldViewPr snapToGrid="0">
      <p:cViewPr varScale="1">
        <p:scale>
          <a:sx n="136" d="100"/>
          <a:sy n="136" d="100"/>
        </p:scale>
        <p:origin x="8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D7B9EC-B182-42D9-8959-972384B0032E}" type="datetimeFigureOut">
              <a:rPr lang="en-US" smtClean="0"/>
              <a:t>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E64F74-942A-402F-9AFA-BB144B7DBC45}" type="slidenum">
              <a:rPr lang="en-US" smtClean="0"/>
              <a:t>‹#›</a:t>
            </a:fld>
            <a:endParaRPr lang="en-US"/>
          </a:p>
        </p:txBody>
      </p:sp>
    </p:spTree>
    <p:extLst>
      <p:ext uri="{BB962C8B-B14F-4D97-AF65-F5344CB8AC3E}">
        <p14:creationId xmlns:p14="http://schemas.microsoft.com/office/powerpoint/2010/main" val="17090335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smtClean="0">
                <a:solidFill>
                  <a:srgbClr val="000000"/>
                </a:solidFill>
                <a:effectLst/>
                <a:latin typeface="Arial"/>
                <a:ea typeface="Arial"/>
                <a:cs typeface="Arial"/>
                <a:sym typeface="Arial"/>
              </a:rPr>
              <a:t>Vấn đề với Phương pháp Chọn Pixel Sáng Nhất (Brightest Pixel Method):</a:t>
            </a:r>
            <a:r>
              <a:rPr lang="vi-VN" sz="1100" b="0" i="0" u="none" strike="noStrike" cap="none" dirty="0" smtClean="0">
                <a:solidFill>
                  <a:srgbClr val="000000"/>
                </a:solidFill>
                <a:effectLst/>
                <a:latin typeface="Arial"/>
                <a:ea typeface="Arial"/>
                <a:cs typeface="Arial"/>
                <a:sym typeface="Arial"/>
              </a:rPr>
              <a:t> Trong nhiều phương pháp trước đó, ánh sáng môi trường (Atmospheric Light A) thường được ước lượng từ pixel có cường độ sáng nhất trong ảnh. Tuy nhiên, phương pháp này có nhược điểm khi pixel sáng nhất có thể thuộc về các đối tượng trắng trong ảnh, chẳng hạn như một chiếc ô tô trắng hoặc một tòa nhà trắng.</a:t>
            </a:r>
          </a:p>
          <a:p>
            <a:r>
              <a:rPr lang="vi-VN" sz="1100" b="1" i="0" u="none" strike="noStrike" cap="none" dirty="0" smtClean="0">
                <a:solidFill>
                  <a:srgbClr val="000000"/>
                </a:solidFill>
                <a:effectLst/>
                <a:latin typeface="Arial"/>
                <a:ea typeface="Arial"/>
                <a:cs typeface="Arial"/>
                <a:sym typeface="Arial"/>
              </a:rPr>
              <a:t>Sử dụng Dark Channel để Cải Thiện Ước Lượng Ánh Sáng Môi Trường:</a:t>
            </a:r>
            <a:r>
              <a:rPr lang="vi-VN" sz="1100" b="0" i="0" u="none" strike="noStrike" cap="none" dirty="0" smtClean="0">
                <a:solidFill>
                  <a:srgbClr val="000000"/>
                </a:solidFill>
                <a:effectLst/>
                <a:latin typeface="Arial"/>
                <a:ea typeface="Arial"/>
                <a:cs typeface="Arial"/>
                <a:sym typeface="Arial"/>
              </a:rPr>
              <a:t> Dark channel của ảnh sương mù được đề xuất là một cách tốt để ước lượng độ dày của sương mù trong ảnh. Cụ thể, top 0.1% pixel sáng nhất trong dark channel được chọn, và từ đó, pixel có cường độ sáng nhất trong ảnh gốc được chọn là ánh sáng môi trường. Phương pháp này dựa trên dark channel prior và được cho là robust hơn so với phương pháp chọn pixel sáng nhất.</a:t>
            </a:r>
          </a:p>
          <a:p>
            <a:r>
              <a:rPr lang="vi-VN" sz="1100" b="1" i="0" u="none" strike="noStrike" cap="none" dirty="0" smtClean="0">
                <a:solidFill>
                  <a:srgbClr val="000000"/>
                </a:solidFill>
                <a:effectLst/>
                <a:latin typeface="Arial"/>
                <a:ea typeface="Arial"/>
                <a:cs typeface="Arial"/>
                <a:sym typeface="Arial"/>
              </a:rPr>
              <a:t>Ưu Điểm của Phương Pháp Dark Channel Prior:</a:t>
            </a:r>
            <a:r>
              <a:rPr lang="vi-VN" sz="1100" b="0" i="0" u="none" strike="noStrike" cap="none" dirty="0" smtClean="0">
                <a:solidFill>
                  <a:srgbClr val="000000"/>
                </a:solidFill>
                <a:effectLst/>
                <a:latin typeface="Arial"/>
                <a:ea typeface="Arial"/>
                <a:cs typeface="Arial"/>
                <a:sym typeface="Arial"/>
              </a:rPr>
              <a:t> Phương pháp ước lượng ánh sáng môi trường dựa trên dark channel prior được coi là đơn giản và mạnh mẽ hơn so với phương pháp truyền thống chọn pixel sáng nhất. Việc này giúp tự động ước lượng ánh sáng môi trường cho tất cả các ảnh trong nghiên cứu mà không cần phải giả định về sự sáng nhất của pixel trắng trong ảnh.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5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dirty="0" smtClean="0">
                <a:solidFill>
                  <a:srgbClr val="000000"/>
                </a:solidFill>
                <a:effectLst/>
                <a:latin typeface="Arial"/>
                <a:ea typeface="Arial"/>
                <a:cs typeface="Arial"/>
                <a:sym typeface="Arial"/>
              </a:rPr>
              <a:t>Trong đó:</a:t>
            </a:r>
          </a:p>
          <a:p>
            <a:r>
              <a:rPr lang="en-US" sz="1100" b="0" i="0" u="none" strike="noStrike" cap="none" dirty="0" smtClean="0">
                <a:solidFill>
                  <a:srgbClr val="000000"/>
                </a:solidFill>
                <a:effectLst/>
                <a:latin typeface="Arial"/>
                <a:ea typeface="Arial"/>
                <a:cs typeface="Arial"/>
                <a:sym typeface="Arial"/>
              </a:rPr>
              <a:t>T(</a:t>
            </a:r>
            <a:r>
              <a:rPr lang="vi-VN" sz="1100" b="0" i="1" u="none" strike="noStrike" cap="none" dirty="0" smtClean="0">
                <a:solidFill>
                  <a:srgbClr val="000000"/>
                </a:solidFill>
                <a:effectLst/>
                <a:latin typeface="Arial"/>
                <a:ea typeface="Arial"/>
                <a:cs typeface="Arial"/>
                <a:sym typeface="Arial"/>
              </a:rPr>
              <a:t>x</a:t>
            </a:r>
            <a:r>
              <a:rPr lang="vi-VN" sz="1100" b="0" i="0" u="none" strike="noStrike" cap="none" dirty="0" smtClean="0">
                <a:solidFill>
                  <a:srgbClr val="000000"/>
                </a:solidFill>
                <a:effectLst/>
                <a:latin typeface="Arial"/>
                <a:ea typeface="Arial"/>
                <a:cs typeface="Arial"/>
                <a:sym typeface="Arial"/>
              </a:rPr>
              <a:t>) là giá trị ước lượng của transmission tại pixel </a:t>
            </a:r>
            <a:r>
              <a:rPr lang="vi-VN" sz="1100" b="0" i="1" u="none" strike="noStrike" cap="none" dirty="0" smtClean="0">
                <a:solidFill>
                  <a:srgbClr val="000000"/>
                </a:solidFill>
                <a:effectLst/>
                <a:latin typeface="Arial"/>
                <a:ea typeface="Arial"/>
                <a:cs typeface="Arial"/>
                <a:sym typeface="Arial"/>
              </a:rPr>
              <a:t>x</a:t>
            </a:r>
            <a:r>
              <a:rPr lang="vi-VN" sz="1100" b="0" i="0" u="none" strike="noStrike" cap="none" dirty="0" smtClean="0">
                <a:solidFill>
                  <a:srgbClr val="000000"/>
                </a:solidFill>
                <a:effectLst/>
                <a:latin typeface="Arial"/>
                <a:ea typeface="Arial"/>
                <a:cs typeface="Arial"/>
                <a:sym typeface="Arial"/>
              </a:rPr>
              <a:t>.</a:t>
            </a:r>
          </a:p>
          <a:p>
            <a:r>
              <a:rPr lang="vi-VN" sz="1100" b="0" i="0" u="none" strike="noStrike" cap="none" dirty="0" smtClean="0">
                <a:solidFill>
                  <a:srgbClr val="000000"/>
                </a:solidFill>
                <a:effectLst/>
                <a:latin typeface="Arial"/>
                <a:ea typeface="Arial"/>
                <a:cs typeface="Arial"/>
                <a:sym typeface="Arial"/>
              </a:rPr>
              <a:t>min</a:t>
            </a:r>
            <a:r>
              <a:rPr lang="vi-VN" sz="1100" b="0" i="1" u="none" strike="noStrike" cap="none" dirty="0" smtClean="0">
                <a:solidFill>
                  <a:srgbClr val="000000"/>
                </a:solidFill>
                <a:effectLst/>
                <a:latin typeface="Arial"/>
                <a:ea typeface="Arial"/>
                <a:cs typeface="Arial"/>
                <a:sym typeface="Arial"/>
              </a:rPr>
              <a:t>c</a:t>
            </a:r>
            <a:r>
              <a:rPr lang="vi-VN" sz="1100" b="0" i="0" u="none" strike="noStrike" cap="none" dirty="0" smtClean="0">
                <a:solidFill>
                  <a:srgbClr val="000000"/>
                </a:solidFill>
                <a:effectLst/>
                <a:latin typeface="Arial"/>
                <a:ea typeface="Arial"/>
                <a:cs typeface="Arial"/>
                <a:sym typeface="Arial"/>
              </a:rPr>
              <a:t>​ là phép lấy giá trị nhỏ nhất qua tất cả các kênh màu (RGB) của ảnh.</a:t>
            </a:r>
          </a:p>
          <a:p>
            <a:r>
              <a:rPr lang="vi-VN" sz="1100" b="0" i="0" u="none" strike="noStrike" cap="none" dirty="0" smtClean="0">
                <a:solidFill>
                  <a:srgbClr val="000000"/>
                </a:solidFill>
                <a:effectLst/>
                <a:latin typeface="Arial"/>
                <a:ea typeface="Arial"/>
                <a:cs typeface="Arial"/>
                <a:sym typeface="Arial"/>
              </a:rPr>
              <a:t>min</a:t>
            </a:r>
            <a:r>
              <a:rPr lang="vi-VN" sz="1100" b="0" i="1" u="none" strike="noStrike" cap="none" dirty="0" smtClean="0">
                <a:solidFill>
                  <a:srgbClr val="000000"/>
                </a:solidFill>
                <a:effectLst/>
                <a:latin typeface="Arial"/>
                <a:ea typeface="Arial"/>
                <a:cs typeface="Arial"/>
                <a:sym typeface="Arial"/>
              </a:rPr>
              <a:t>y</a:t>
            </a:r>
            <a:r>
              <a:rPr lang="vi-VN" sz="1100" b="0" i="0" u="none" strike="noStrike" cap="none" dirty="0" smtClean="0">
                <a:solidFill>
                  <a:srgbClr val="000000"/>
                </a:solidFill>
                <a:effectLst/>
                <a:latin typeface="Arial"/>
                <a:ea typeface="Arial"/>
                <a:cs typeface="Arial"/>
                <a:sym typeface="Arial"/>
              </a:rPr>
              <a:t>∈</a:t>
            </a:r>
            <a:r>
              <a:rPr lang="el-GR" sz="1100" b="0" i="0" u="none" strike="noStrike" cap="none" dirty="0" smtClean="0">
                <a:solidFill>
                  <a:srgbClr val="000000"/>
                </a:solidFill>
                <a:effectLst/>
                <a:latin typeface="Arial"/>
                <a:ea typeface="Arial"/>
                <a:cs typeface="Arial"/>
                <a:sym typeface="Arial"/>
              </a:rPr>
              <a:t>Ω(</a:t>
            </a:r>
            <a:r>
              <a:rPr lang="vi-VN" sz="1100" b="0" i="1" u="none" strike="noStrike" cap="none" dirty="0" smtClean="0">
                <a:solidFill>
                  <a:srgbClr val="000000"/>
                </a:solidFill>
                <a:effectLst/>
                <a:latin typeface="Arial"/>
                <a:ea typeface="Arial"/>
                <a:cs typeface="Arial"/>
                <a:sym typeface="Arial"/>
              </a:rPr>
              <a:t>x</a:t>
            </a:r>
            <a:r>
              <a:rPr lang="vi-VN" sz="1100" b="0" i="0" u="none" strike="noStrike" cap="none" dirty="0" smtClean="0">
                <a:solidFill>
                  <a:srgbClr val="000000"/>
                </a:solidFill>
                <a:effectLst/>
                <a:latin typeface="Arial"/>
                <a:ea typeface="Arial"/>
                <a:cs typeface="Arial"/>
                <a:sym typeface="Arial"/>
              </a:rPr>
              <a:t>)​ là phép lấy giá trị nhỏ nhất trong local patch </a:t>
            </a:r>
            <a:r>
              <a:rPr lang="el-GR" sz="1100" b="0" i="0" u="none" strike="noStrike" cap="none" dirty="0" smtClean="0">
                <a:solidFill>
                  <a:srgbClr val="000000"/>
                </a:solidFill>
                <a:effectLst/>
                <a:latin typeface="Arial"/>
                <a:ea typeface="Arial"/>
                <a:cs typeface="Arial"/>
                <a:sym typeface="Arial"/>
              </a:rPr>
              <a:t>Ω(</a:t>
            </a:r>
            <a:r>
              <a:rPr lang="vi-VN" sz="1100" b="0" i="0" u="none" strike="noStrike" cap="none" dirty="0" smtClean="0">
                <a:solidFill>
                  <a:srgbClr val="000000"/>
                </a:solidFill>
                <a:effectLst/>
                <a:latin typeface="Arial"/>
                <a:ea typeface="Arial"/>
                <a:cs typeface="Arial"/>
                <a:sym typeface="Arial"/>
              </a:rPr>
              <a:t>x) xung quanh pixel �</a:t>
            </a:r>
            <a:r>
              <a:rPr lang="vi-VN" sz="1100" b="0" i="1" u="none" strike="noStrike" cap="none" dirty="0" smtClean="0">
                <a:solidFill>
                  <a:srgbClr val="000000"/>
                </a:solidFill>
                <a:effectLst/>
                <a:latin typeface="Arial"/>
                <a:ea typeface="Arial"/>
                <a:cs typeface="Arial"/>
                <a:sym typeface="Arial"/>
              </a:rPr>
              <a:t>x</a:t>
            </a:r>
            <a:r>
              <a:rPr lang="vi-VN" sz="1100" b="0" i="0" u="none" strike="noStrike" cap="none" dirty="0" smtClean="0">
                <a:solidFill>
                  <a:srgbClr val="000000"/>
                </a:solidFill>
                <a:effectLst/>
                <a:latin typeface="Arial"/>
                <a:ea typeface="Arial"/>
                <a:cs typeface="Arial"/>
                <a:sym typeface="Arial"/>
              </a:rPr>
              <a:t>.</a:t>
            </a:r>
          </a:p>
          <a:p>
            <a:r>
              <a:rPr lang="vi-VN" sz="1100" b="0" i="1" u="none" strike="noStrike" cap="none" dirty="0" smtClean="0">
                <a:solidFill>
                  <a:srgbClr val="000000"/>
                </a:solidFill>
                <a:effectLst/>
                <a:latin typeface="Arial"/>
                <a:ea typeface="Arial"/>
                <a:cs typeface="Arial"/>
                <a:sym typeface="Arial"/>
              </a:rPr>
              <a:t>Ic</a:t>
            </a:r>
            <a:r>
              <a:rPr lang="vi-VN" sz="1100" b="0" i="0" u="none" strike="noStrike" cap="none" dirty="0" smtClean="0">
                <a:solidFill>
                  <a:srgbClr val="000000"/>
                </a:solidFill>
                <a:effectLst/>
                <a:latin typeface="Arial"/>
                <a:ea typeface="Arial"/>
                <a:cs typeface="Arial"/>
                <a:sym typeface="Arial"/>
              </a:rPr>
              <a:t>​(</a:t>
            </a:r>
            <a:r>
              <a:rPr lang="vi-VN" sz="1100" b="0" i="1" u="none" strike="noStrike" cap="none" dirty="0" smtClean="0">
                <a:solidFill>
                  <a:srgbClr val="000000"/>
                </a:solidFill>
                <a:effectLst/>
                <a:latin typeface="Arial"/>
                <a:ea typeface="Arial"/>
                <a:cs typeface="Arial"/>
                <a:sym typeface="Arial"/>
              </a:rPr>
              <a:t>y</a:t>
            </a:r>
            <a:r>
              <a:rPr lang="vi-VN" sz="1100" b="0" i="0" u="none" strike="noStrike" cap="none" dirty="0" smtClean="0">
                <a:solidFill>
                  <a:srgbClr val="000000"/>
                </a:solidFill>
                <a:effectLst/>
                <a:latin typeface="Arial"/>
                <a:ea typeface="Arial"/>
                <a:cs typeface="Arial"/>
                <a:sym typeface="Arial"/>
              </a:rPr>
              <a:t>) là giá trị của pixel �</a:t>
            </a:r>
            <a:r>
              <a:rPr lang="vi-VN" sz="1100" b="0" i="1" u="none" strike="noStrike" cap="none" dirty="0" smtClean="0">
                <a:solidFill>
                  <a:srgbClr val="000000"/>
                </a:solidFill>
                <a:effectLst/>
                <a:latin typeface="Arial"/>
                <a:ea typeface="Arial"/>
                <a:cs typeface="Arial"/>
                <a:sym typeface="Arial"/>
              </a:rPr>
              <a:t>y</a:t>
            </a:r>
            <a:r>
              <a:rPr lang="vi-VN" sz="1100" b="0" i="0" u="none" strike="noStrike" cap="none" dirty="0" smtClean="0">
                <a:solidFill>
                  <a:srgbClr val="000000"/>
                </a:solidFill>
                <a:effectLst/>
                <a:latin typeface="Arial"/>
                <a:ea typeface="Arial"/>
                <a:cs typeface="Arial"/>
                <a:sym typeface="Arial"/>
              </a:rPr>
              <a:t> trong kênh màu �</a:t>
            </a:r>
            <a:r>
              <a:rPr lang="vi-VN" sz="1100" b="0" i="1" u="none" strike="noStrike" cap="none" dirty="0" smtClean="0">
                <a:solidFill>
                  <a:srgbClr val="000000"/>
                </a:solidFill>
                <a:effectLst/>
                <a:latin typeface="Arial"/>
                <a:ea typeface="Arial"/>
                <a:cs typeface="Arial"/>
                <a:sym typeface="Arial"/>
              </a:rPr>
              <a:t>c</a:t>
            </a:r>
            <a:r>
              <a:rPr lang="vi-VN" sz="1100" b="0" i="0" u="none" strike="noStrike" cap="none" dirty="0" smtClean="0">
                <a:solidFill>
                  <a:srgbClr val="000000"/>
                </a:solidFill>
                <a:effectLst/>
                <a:latin typeface="Arial"/>
                <a:ea typeface="Arial"/>
                <a:cs typeface="Arial"/>
                <a:sym typeface="Arial"/>
              </a:rPr>
              <a:t> của ảnh gốc.</a:t>
            </a:r>
          </a:p>
          <a:p>
            <a:r>
              <a:rPr lang="vi-VN" sz="1100" b="0" i="1" u="none" strike="noStrike" cap="none" dirty="0" smtClean="0">
                <a:solidFill>
                  <a:srgbClr val="000000"/>
                </a:solidFill>
                <a:effectLst/>
                <a:latin typeface="Arial"/>
                <a:ea typeface="Arial"/>
                <a:cs typeface="Arial"/>
                <a:sym typeface="Arial"/>
              </a:rPr>
              <a:t>Ac</a:t>
            </a:r>
            <a:r>
              <a:rPr lang="vi-VN" sz="1100" b="0" i="0" u="none" strike="noStrike" cap="none" dirty="0" smtClean="0">
                <a:solidFill>
                  <a:srgbClr val="000000"/>
                </a:solidFill>
                <a:effectLst/>
                <a:latin typeface="Arial"/>
                <a:ea typeface="Arial"/>
                <a:cs typeface="Arial"/>
                <a:sym typeface="Arial"/>
              </a:rPr>
              <a:t>​ là giá trị ánh sáng môi trường trong kênh màu �</a:t>
            </a:r>
            <a:r>
              <a:rPr lang="vi-VN" sz="1100" b="0" i="1" u="none" strike="noStrike" cap="none" dirty="0" smtClean="0">
                <a:solidFill>
                  <a:srgbClr val="000000"/>
                </a:solidFill>
                <a:effectLst/>
                <a:latin typeface="Arial"/>
                <a:ea typeface="Arial"/>
                <a:cs typeface="Arial"/>
                <a:sym typeface="Arial"/>
              </a:rPr>
              <a:t>c</a:t>
            </a:r>
            <a:r>
              <a:rPr lang="vi-VN"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447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37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239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75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253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899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99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207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90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20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434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317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u="none" strike="noStrike" cap="none" dirty="0" smtClean="0">
                <a:solidFill>
                  <a:srgbClr val="000000"/>
                </a:solidFill>
                <a:effectLst/>
                <a:latin typeface="Arial"/>
                <a:ea typeface="Arial"/>
                <a:cs typeface="Arial"/>
                <a:sym typeface="Arial"/>
              </a:rPr>
              <a:t>Lưu ý:</a:t>
            </a:r>
            <a:r>
              <a:rPr lang="vi-VN" sz="1100" b="0" i="0" u="none" strike="noStrike" cap="none" dirty="0" smtClean="0">
                <a:solidFill>
                  <a:srgbClr val="000000"/>
                </a:solidFill>
                <a:effectLst/>
                <a:latin typeface="Arial"/>
                <a:ea typeface="Arial"/>
                <a:cs typeface="Arial"/>
                <a:sym typeface="Arial"/>
              </a:rPr>
              <a:t> Quyết định chọn giữa DCP và CAP phụ thuộc vào </a:t>
            </a:r>
            <a:r>
              <a:rPr lang="vi-VN" sz="1100" b="0" i="0" u="none" strike="noStrike" cap="none" dirty="0" smtClean="0">
                <a:solidFill>
                  <a:srgbClr val="000000"/>
                </a:solidFill>
                <a:effectLst/>
                <a:latin typeface="Arial"/>
                <a:ea typeface="Arial"/>
                <a:cs typeface="Arial"/>
                <a:sym typeface="Arial"/>
              </a:rPr>
              <a:t>yêu cầu cụ thể của hình ảnh và ứng dụng. Đôi khi, việc kết hợp cả hai phương pháp cũng có thể cải thiện hiệu suất.</a:t>
            </a:r>
            <a:endParaRPr lang="en-US" sz="1100" b="0" i="0" u="none" strike="noStrike" cap="none" dirty="0" smtClean="0">
              <a:solidFill>
                <a:srgbClr val="000000"/>
              </a:solidFill>
              <a:effectLst/>
              <a:latin typeface="Arial"/>
              <a:ea typeface="Arial"/>
              <a:cs typeface="Arial"/>
              <a:sym typeface="Arial"/>
            </a:endParaRPr>
          </a:p>
          <a:p>
            <a:r>
              <a:rPr lang="vi-VN" dirty="0" smtClean="0">
                <a:sym typeface="Arial"/>
              </a:rPr>
              <a:t>x và y là hai hình ảnh cần so sánh.</a:t>
            </a:r>
          </a:p>
          <a:p>
            <a:r>
              <a:rPr lang="el-GR" dirty="0" smtClean="0">
                <a:sym typeface="Arial"/>
              </a:rPr>
              <a:t>μ</a:t>
            </a:r>
            <a:r>
              <a:rPr lang="vi-VN" dirty="0" smtClean="0">
                <a:sym typeface="Arial"/>
              </a:rPr>
              <a:t>x​ và </a:t>
            </a:r>
            <a:r>
              <a:rPr lang="el-GR" dirty="0" smtClean="0">
                <a:sym typeface="Arial"/>
              </a:rPr>
              <a:t>μ</a:t>
            </a:r>
            <a:r>
              <a:rPr lang="vi-VN" dirty="0" smtClean="0">
                <a:sym typeface="Arial"/>
              </a:rPr>
              <a:t>y​ là giá trị trung bình của x và y, tương ứng.</a:t>
            </a:r>
          </a:p>
          <a:p>
            <a:r>
              <a:rPr lang="el-GR" dirty="0" smtClean="0">
                <a:sym typeface="Arial"/>
              </a:rPr>
              <a:t>σ</a:t>
            </a:r>
            <a:r>
              <a:rPr lang="vi-VN" dirty="0" smtClean="0">
                <a:sym typeface="Arial"/>
              </a:rPr>
              <a:t>x​ và </a:t>
            </a:r>
            <a:r>
              <a:rPr lang="el-GR" dirty="0" smtClean="0">
                <a:sym typeface="Arial"/>
              </a:rPr>
              <a:t>σ</a:t>
            </a:r>
            <a:r>
              <a:rPr lang="vi-VN" dirty="0" smtClean="0">
                <a:sym typeface="Arial"/>
              </a:rPr>
              <a:t>y​ là độ lệch chuẩn của x và y, tương ứng.</a:t>
            </a:r>
          </a:p>
          <a:p>
            <a:r>
              <a:rPr lang="el-GR" dirty="0" smtClean="0">
                <a:sym typeface="Arial"/>
              </a:rPr>
              <a:t>σ</a:t>
            </a:r>
            <a:r>
              <a:rPr lang="vi-VN" dirty="0" smtClean="0">
                <a:sym typeface="Arial"/>
              </a:rPr>
              <a:t>xy​ là hiệp phương sai giữa x và y.</a:t>
            </a:r>
          </a:p>
          <a:p>
            <a:r>
              <a:rPr lang="vi-VN" dirty="0" smtClean="0">
                <a:sym typeface="Arial"/>
              </a:rPr>
              <a:t>c1​ và c2​ là hai hằng số để tránh trường hợp chia cho 0 và tăng tính ổn định của công thức.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3708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58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u="none" strike="noStrike" cap="none" dirty="0" smtClean="0">
                <a:solidFill>
                  <a:srgbClr val="000000"/>
                </a:solidFill>
                <a:effectLst/>
                <a:latin typeface="Arial"/>
                <a:ea typeface="Arial"/>
                <a:cs typeface="Arial"/>
                <a:sym typeface="Arial"/>
              </a:rPr>
              <a:t>Lưu ý:</a:t>
            </a:r>
            <a:r>
              <a:rPr lang="vi-VN" sz="1100" b="0" i="0" u="none" strike="noStrike" cap="none" dirty="0" smtClean="0">
                <a:solidFill>
                  <a:srgbClr val="000000"/>
                </a:solidFill>
                <a:effectLst/>
                <a:latin typeface="Arial"/>
                <a:ea typeface="Arial"/>
                <a:cs typeface="Arial"/>
                <a:sym typeface="Arial"/>
              </a:rPr>
              <a:t> Quyết định chọn giữa DCP và CAP phụ thuộc vào yêu cầu cụ thể của hình ảnh và ứng dụng. Đôi khi, việc kết hợp cả hai phương pháp cũng có thể cải thiện hiệu suất.</a:t>
            </a:r>
            <a:endParaRPr dirty="0"/>
          </a:p>
        </p:txBody>
      </p:sp>
    </p:spTree>
    <p:extLst>
      <p:ext uri="{BB962C8B-B14F-4D97-AF65-F5344CB8AC3E}">
        <p14:creationId xmlns:p14="http://schemas.microsoft.com/office/powerpoint/2010/main" val="3418211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u="none" strike="noStrike" cap="none" dirty="0" smtClean="0">
                <a:solidFill>
                  <a:srgbClr val="000000"/>
                </a:solidFill>
                <a:effectLst/>
                <a:latin typeface="Arial"/>
                <a:ea typeface="Arial"/>
                <a:cs typeface="Arial"/>
                <a:sym typeface="Arial"/>
              </a:rPr>
              <a:t>Lưu ý:</a:t>
            </a:r>
            <a:r>
              <a:rPr lang="vi-VN" sz="1100" b="0" i="0" u="none" strike="noStrike" cap="none" dirty="0" smtClean="0">
                <a:solidFill>
                  <a:srgbClr val="000000"/>
                </a:solidFill>
                <a:effectLst/>
                <a:latin typeface="Arial"/>
                <a:ea typeface="Arial"/>
                <a:cs typeface="Arial"/>
                <a:sym typeface="Arial"/>
              </a:rPr>
              <a:t> Quyết định chọn giữa DCP và CAP phụ thuộc vào yêu cầu cụ thể của hình ảnh và ứng dụng. Đôi khi, việc kết hợp cả hai phương pháp cũng có thể cải thiện hiệu suất.</a:t>
            </a:r>
            <a:endParaRPr dirty="0"/>
          </a:p>
        </p:txBody>
      </p:sp>
    </p:spTree>
    <p:extLst>
      <p:ext uri="{BB962C8B-B14F-4D97-AF65-F5344CB8AC3E}">
        <p14:creationId xmlns:p14="http://schemas.microsoft.com/office/powerpoint/2010/main" val="20540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u="none" strike="noStrike" cap="none" dirty="0" smtClean="0">
                <a:solidFill>
                  <a:srgbClr val="000000"/>
                </a:solidFill>
                <a:effectLst/>
                <a:latin typeface="Arial"/>
                <a:ea typeface="Arial"/>
                <a:cs typeface="Arial"/>
                <a:sym typeface="Arial"/>
              </a:rPr>
              <a:t>Lưu ý:</a:t>
            </a:r>
            <a:r>
              <a:rPr lang="vi-VN" sz="1100" b="0" i="0" u="none" strike="noStrike" cap="none" dirty="0" smtClean="0">
                <a:solidFill>
                  <a:srgbClr val="000000"/>
                </a:solidFill>
                <a:effectLst/>
                <a:latin typeface="Arial"/>
                <a:ea typeface="Arial"/>
                <a:cs typeface="Arial"/>
                <a:sym typeface="Arial"/>
              </a:rPr>
              <a:t> Quyết định chọn giữa DCP và CAP phụ thuộc vào yêu cầu cụ thể của hình ảnh và ứng dụng. Đôi khi, việc kết hợp cả hai phương pháp cũng có thể cải thiện hiệu suất.</a:t>
            </a:r>
            <a:endParaRPr dirty="0"/>
          </a:p>
        </p:txBody>
      </p:sp>
    </p:spTree>
    <p:extLst>
      <p:ext uri="{BB962C8B-B14F-4D97-AF65-F5344CB8AC3E}">
        <p14:creationId xmlns:p14="http://schemas.microsoft.com/office/powerpoint/2010/main" val="282604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07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5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1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73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60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40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742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UIT.CS519.ResearchMethodology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3.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jpg"/></Relationships>
</file>

<file path=ppt/slides/_rels/slide2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8.jp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7.jpg"/><Relationship Id="rId7" Type="http://schemas.openxmlformats.org/officeDocument/2006/relationships/image" Target="../media/image72.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75.jpg"/><Relationship Id="rId4" Type="http://schemas.openxmlformats.org/officeDocument/2006/relationships/image" Target="../media/image68.jpg"/><Relationship Id="rId9" Type="http://schemas.openxmlformats.org/officeDocument/2006/relationships/image" Target="../media/image74.jp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5.jpg"/><Relationship Id="rId5" Type="http://schemas.openxmlformats.org/officeDocument/2006/relationships/image" Target="../media/image73.jpg"/><Relationship Id="rId4" Type="http://schemas.openxmlformats.org/officeDocument/2006/relationships/image" Target="../media/image79.jpg"/></Relationships>
</file>

<file path=ppt/slides/_rels/slide2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jpg"/><Relationship Id="rId4" Type="http://schemas.openxmlformats.org/officeDocument/2006/relationships/image" Target="../media/image8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0.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9.jp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6.jpg"/><Relationship Id="rId5" Type="http://schemas.openxmlformats.org/officeDocument/2006/relationships/image" Target="../media/image21.png"/><Relationship Id="rId10" Type="http://schemas.openxmlformats.org/officeDocument/2006/relationships/image" Target="../media/image25.jpg"/><Relationship Id="rId4" Type="http://schemas.openxmlformats.org/officeDocument/2006/relationships/image" Target="../media/image20.jpg"/><Relationship Id="rId9"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7"/>
          <p:cNvSpPr txBox="1">
            <a:spLocks noGrp="1"/>
          </p:cNvSpPr>
          <p:nvPr>
            <p:ph type="ctrTitle"/>
          </p:nvPr>
        </p:nvSpPr>
        <p:spPr>
          <a:xfrm>
            <a:off x="390525" y="747725"/>
            <a:ext cx="8222100" cy="110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BÁO CÁO ĐỒ ÁN CUỐI KỲ</a:t>
            </a:r>
            <a:endParaRPr b="1" dirty="0"/>
          </a:p>
        </p:txBody>
      </p:sp>
      <p:sp>
        <p:nvSpPr>
          <p:cNvPr id="181" name="Google Shape;181;p37"/>
          <p:cNvSpPr txBox="1">
            <a:spLocks noGrp="1"/>
          </p:cNvSpPr>
          <p:nvPr>
            <p:ph type="subTitle" idx="1"/>
          </p:nvPr>
        </p:nvSpPr>
        <p:spPr>
          <a:xfrm>
            <a:off x="390525" y="3772598"/>
            <a:ext cx="8222100" cy="6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Trường ĐH Công Nghệ Thông Tin, ĐHQG-HCM</a:t>
            </a:r>
            <a:r>
              <a:rPr lang="en" sz="2400"/>
              <a:t> </a:t>
            </a:r>
            <a:endParaRPr sz="2400"/>
          </a:p>
        </p:txBody>
      </p:sp>
      <p:pic>
        <p:nvPicPr>
          <p:cNvPr id="182" name="Google Shape;182;p37"/>
          <p:cNvPicPr preferRelativeResize="0"/>
          <p:nvPr/>
        </p:nvPicPr>
        <p:blipFill>
          <a:blip r:embed="rId3">
            <a:alphaModFix/>
          </a:blip>
          <a:stretch>
            <a:fillRect/>
          </a:stretch>
        </p:blipFill>
        <p:spPr>
          <a:xfrm>
            <a:off x="6925125" y="3079150"/>
            <a:ext cx="1771650" cy="1428750"/>
          </a:xfrm>
          <a:prstGeom prst="rect">
            <a:avLst/>
          </a:prstGeom>
          <a:noFill/>
          <a:ln>
            <a:noFill/>
          </a:ln>
        </p:spPr>
      </p:pic>
      <p:sp>
        <p:nvSpPr>
          <p:cNvPr id="183" name="Google Shape;183;p37"/>
          <p:cNvSpPr txBox="1">
            <a:spLocks noGrp="1"/>
          </p:cNvSpPr>
          <p:nvPr>
            <p:ph type="ctrTitle"/>
          </p:nvPr>
        </p:nvSpPr>
        <p:spPr>
          <a:xfrm>
            <a:off x="390525" y="2285625"/>
            <a:ext cx="8306400" cy="1428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500" b="1" dirty="0"/>
              <a:t>Môn học: </a:t>
            </a:r>
            <a:r>
              <a:rPr lang="en-US" sz="2500" b="1" dirty="0" smtClean="0"/>
              <a:t>XỬ LÝ ẢNH VÀ ỨNG DỤNG</a:t>
            </a:r>
            <a:endParaRPr sz="2500" b="1" dirty="0"/>
          </a:p>
          <a:p>
            <a:pPr lvl="0">
              <a:lnSpc>
                <a:spcPct val="150000"/>
              </a:lnSpc>
            </a:pPr>
            <a:r>
              <a:rPr lang="en" sz="2500" b="1" dirty="0"/>
              <a:t>Lớp: </a:t>
            </a:r>
            <a:r>
              <a:rPr lang="en-US" sz="2500" b="1" dirty="0"/>
              <a:t>CS406.O11.KHCL </a:t>
            </a:r>
            <a:r>
              <a:rPr lang="en-US" sz="2500" b="1" dirty="0" smtClean="0"/>
              <a:t/>
            </a:r>
            <a:br>
              <a:rPr lang="en-US" sz="2500" b="1" dirty="0" smtClean="0"/>
            </a:br>
            <a:r>
              <a:rPr lang="en" sz="2500" b="1" dirty="0" smtClean="0"/>
              <a:t>GV</a:t>
            </a:r>
            <a:r>
              <a:rPr lang="en" sz="2500" b="1" dirty="0"/>
              <a:t>: </a:t>
            </a:r>
            <a:r>
              <a:rPr lang="en" sz="2500" b="1" dirty="0" smtClean="0"/>
              <a:t>TS. Mai Tiến Dũng</a:t>
            </a:r>
            <a:endParaRPr sz="2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9" name="TextBox 8"/>
          <p:cNvSpPr txBox="1"/>
          <p:nvPr/>
        </p:nvSpPr>
        <p:spPr>
          <a:xfrm>
            <a:off x="171450" y="881106"/>
            <a:ext cx="281840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2. </a:t>
            </a:r>
            <a:r>
              <a:rPr lang="en-US" dirty="0" err="1" smtClean="0">
                <a:latin typeface="Cambria" panose="02040503050406030204" pitchFamily="18" charset="0"/>
                <a:ea typeface="Cambria" panose="02040503050406030204" pitchFamily="18" charset="0"/>
              </a:rPr>
              <a:t>Ước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lượng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ánh</a:t>
            </a:r>
            <a:r>
              <a:rPr lang="en-US" dirty="0" smtClean="0">
                <a:latin typeface="Cambria" panose="02040503050406030204" pitchFamily="18" charset="0"/>
                <a:ea typeface="Cambria" panose="02040503050406030204" pitchFamily="18" charset="0"/>
              </a:rPr>
              <a:t> sang </a:t>
            </a:r>
            <a:r>
              <a:rPr lang="en-US" dirty="0" err="1" smtClean="0">
                <a:latin typeface="Cambria" panose="02040503050406030204" pitchFamily="18" charset="0"/>
                <a:ea typeface="Cambria" panose="02040503050406030204" pitchFamily="18" charset="0"/>
              </a:rPr>
              <a:t>môi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trường</a:t>
            </a:r>
            <a:endParaRPr lang="en-US" dirty="0">
              <a:latin typeface="Cambria" panose="02040503050406030204" pitchFamily="18" charset="0"/>
              <a:ea typeface="Cambria" panose="02040503050406030204" pitchFamily="18" charset="0"/>
            </a:endParaRPr>
          </a:p>
        </p:txBody>
      </p:sp>
      <p:sp>
        <p:nvSpPr>
          <p:cNvPr id="12" name="object 2"/>
          <p:cNvSpPr/>
          <p:nvPr/>
        </p:nvSpPr>
        <p:spPr>
          <a:xfrm>
            <a:off x="5180580" y="1111377"/>
            <a:ext cx="1492250" cy="2209674"/>
          </a:xfrm>
          <a:prstGeom prst="rect">
            <a:avLst/>
          </a:prstGeom>
          <a:blipFill>
            <a:blip r:embed="rId3" cstate="print"/>
            <a:stretch>
              <a:fillRect/>
            </a:stretch>
          </a:blipFill>
        </p:spPr>
        <p:txBody>
          <a:bodyPr wrap="square" lIns="0" tIns="0" rIns="0" bIns="0" rtlCol="0"/>
          <a:lstStyle/>
          <a:p>
            <a:endParaRPr/>
          </a:p>
        </p:txBody>
      </p:sp>
      <p:sp>
        <p:nvSpPr>
          <p:cNvPr id="13" name="object 4"/>
          <p:cNvSpPr/>
          <p:nvPr/>
        </p:nvSpPr>
        <p:spPr>
          <a:xfrm>
            <a:off x="6928083" y="1111377"/>
            <a:ext cx="1492250" cy="2209674"/>
          </a:xfrm>
          <a:prstGeom prst="rect">
            <a:avLst/>
          </a:prstGeom>
          <a:blipFill>
            <a:blip r:embed="rId4" cstate="print"/>
            <a:stretch>
              <a:fillRect/>
            </a:stretch>
          </a:blipFill>
        </p:spPr>
        <p:txBody>
          <a:bodyPr wrap="square" lIns="0" tIns="0" rIns="0" bIns="0" rtlCol="0"/>
          <a:lstStyle/>
          <a:p>
            <a:endParaRPr/>
          </a:p>
        </p:txBody>
      </p:sp>
      <p:sp>
        <p:nvSpPr>
          <p:cNvPr id="14" name="object 6"/>
          <p:cNvSpPr/>
          <p:nvPr/>
        </p:nvSpPr>
        <p:spPr>
          <a:xfrm>
            <a:off x="6928083" y="1122347"/>
            <a:ext cx="1542724" cy="294334"/>
          </a:xfrm>
          <a:custGeom>
            <a:avLst/>
            <a:gdLst/>
            <a:ahLst/>
            <a:cxnLst/>
            <a:rect l="l" t="t" r="r" b="b"/>
            <a:pathLst>
              <a:path w="2232025" h="431800">
                <a:moveTo>
                  <a:pt x="0" y="215900"/>
                </a:moveTo>
                <a:lnTo>
                  <a:pt x="22671" y="172384"/>
                </a:lnTo>
                <a:lnTo>
                  <a:pt x="61593" y="144979"/>
                </a:lnTo>
                <a:lnTo>
                  <a:pt x="118009" y="119159"/>
                </a:lnTo>
                <a:lnTo>
                  <a:pt x="190590" y="95181"/>
                </a:lnTo>
                <a:lnTo>
                  <a:pt x="232528" y="83963"/>
                </a:lnTo>
                <a:lnTo>
                  <a:pt x="278008" y="73302"/>
                </a:lnTo>
                <a:lnTo>
                  <a:pt x="326866" y="63230"/>
                </a:lnTo>
                <a:lnTo>
                  <a:pt x="378934" y="53778"/>
                </a:lnTo>
                <a:lnTo>
                  <a:pt x="434047" y="44981"/>
                </a:lnTo>
                <a:lnTo>
                  <a:pt x="492038" y="36868"/>
                </a:lnTo>
                <a:lnTo>
                  <a:pt x="552741" y="29473"/>
                </a:lnTo>
                <a:lnTo>
                  <a:pt x="615991" y="22828"/>
                </a:lnTo>
                <a:lnTo>
                  <a:pt x="681620" y="16964"/>
                </a:lnTo>
                <a:lnTo>
                  <a:pt x="749464" y="11914"/>
                </a:lnTo>
                <a:lnTo>
                  <a:pt x="819355" y="7711"/>
                </a:lnTo>
                <a:lnTo>
                  <a:pt x="891128" y="4385"/>
                </a:lnTo>
                <a:lnTo>
                  <a:pt x="964617" y="1970"/>
                </a:lnTo>
                <a:lnTo>
                  <a:pt x="1039654" y="498"/>
                </a:lnTo>
                <a:lnTo>
                  <a:pt x="1116076" y="0"/>
                </a:lnTo>
                <a:lnTo>
                  <a:pt x="1192481" y="498"/>
                </a:lnTo>
                <a:lnTo>
                  <a:pt x="1267505" y="1970"/>
                </a:lnTo>
                <a:lnTo>
                  <a:pt x="1340981" y="4385"/>
                </a:lnTo>
                <a:lnTo>
                  <a:pt x="1412742" y="7711"/>
                </a:lnTo>
                <a:lnTo>
                  <a:pt x="1482623" y="11914"/>
                </a:lnTo>
                <a:lnTo>
                  <a:pt x="1550457" y="16964"/>
                </a:lnTo>
                <a:lnTo>
                  <a:pt x="1616078" y="22828"/>
                </a:lnTo>
                <a:lnTo>
                  <a:pt x="1679320" y="29473"/>
                </a:lnTo>
                <a:lnTo>
                  <a:pt x="1740017" y="36868"/>
                </a:lnTo>
                <a:lnTo>
                  <a:pt x="1798003" y="44981"/>
                </a:lnTo>
                <a:lnTo>
                  <a:pt x="1853110" y="53778"/>
                </a:lnTo>
                <a:lnTo>
                  <a:pt x="1905174" y="63230"/>
                </a:lnTo>
                <a:lnTo>
                  <a:pt x="1954028" y="73302"/>
                </a:lnTo>
                <a:lnTo>
                  <a:pt x="1999505" y="83963"/>
                </a:lnTo>
                <a:lnTo>
                  <a:pt x="2041440" y="95181"/>
                </a:lnTo>
                <a:lnTo>
                  <a:pt x="2079667" y="106924"/>
                </a:lnTo>
                <a:lnTo>
                  <a:pt x="2144329" y="131855"/>
                </a:lnTo>
                <a:lnTo>
                  <a:pt x="2192162" y="158500"/>
                </a:lnTo>
                <a:lnTo>
                  <a:pt x="2221837" y="186600"/>
                </a:lnTo>
                <a:lnTo>
                  <a:pt x="2232025" y="215900"/>
                </a:lnTo>
                <a:lnTo>
                  <a:pt x="2229450" y="230668"/>
                </a:lnTo>
                <a:lnTo>
                  <a:pt x="2221837" y="245172"/>
                </a:lnTo>
                <a:lnTo>
                  <a:pt x="2192162" y="273255"/>
                </a:lnTo>
                <a:lnTo>
                  <a:pt x="2144329" y="299890"/>
                </a:lnTo>
                <a:lnTo>
                  <a:pt x="2079667" y="324818"/>
                </a:lnTo>
                <a:lnTo>
                  <a:pt x="2041440" y="336562"/>
                </a:lnTo>
                <a:lnTo>
                  <a:pt x="1999505" y="347782"/>
                </a:lnTo>
                <a:lnTo>
                  <a:pt x="1954028" y="358446"/>
                </a:lnTo>
                <a:lnTo>
                  <a:pt x="1905174" y="368522"/>
                </a:lnTo>
                <a:lnTo>
                  <a:pt x="1853110" y="377977"/>
                </a:lnTo>
                <a:lnTo>
                  <a:pt x="1798003" y="386780"/>
                </a:lnTo>
                <a:lnTo>
                  <a:pt x="1740017" y="394898"/>
                </a:lnTo>
                <a:lnTo>
                  <a:pt x="1679320" y="402298"/>
                </a:lnTo>
                <a:lnTo>
                  <a:pt x="1616078" y="408949"/>
                </a:lnTo>
                <a:lnTo>
                  <a:pt x="1550457" y="414817"/>
                </a:lnTo>
                <a:lnTo>
                  <a:pt x="1482623" y="419872"/>
                </a:lnTo>
                <a:lnTo>
                  <a:pt x="1412742" y="424080"/>
                </a:lnTo>
                <a:lnTo>
                  <a:pt x="1340981" y="427409"/>
                </a:lnTo>
                <a:lnTo>
                  <a:pt x="1267505" y="429826"/>
                </a:lnTo>
                <a:lnTo>
                  <a:pt x="1192481" y="431301"/>
                </a:lnTo>
                <a:lnTo>
                  <a:pt x="1116076" y="431800"/>
                </a:lnTo>
                <a:lnTo>
                  <a:pt x="1039654" y="431301"/>
                </a:lnTo>
                <a:lnTo>
                  <a:pt x="964617" y="429826"/>
                </a:lnTo>
                <a:lnTo>
                  <a:pt x="891128" y="427409"/>
                </a:lnTo>
                <a:lnTo>
                  <a:pt x="819355" y="424080"/>
                </a:lnTo>
                <a:lnTo>
                  <a:pt x="749464" y="419872"/>
                </a:lnTo>
                <a:lnTo>
                  <a:pt x="681620" y="414817"/>
                </a:lnTo>
                <a:lnTo>
                  <a:pt x="615991" y="408949"/>
                </a:lnTo>
                <a:lnTo>
                  <a:pt x="552741" y="402298"/>
                </a:lnTo>
                <a:lnTo>
                  <a:pt x="492038" y="394898"/>
                </a:lnTo>
                <a:lnTo>
                  <a:pt x="434047" y="386780"/>
                </a:lnTo>
                <a:lnTo>
                  <a:pt x="378934" y="377977"/>
                </a:lnTo>
                <a:lnTo>
                  <a:pt x="326866" y="368522"/>
                </a:lnTo>
                <a:lnTo>
                  <a:pt x="278008" y="358446"/>
                </a:lnTo>
                <a:lnTo>
                  <a:pt x="232528" y="347782"/>
                </a:lnTo>
                <a:lnTo>
                  <a:pt x="190590" y="336562"/>
                </a:lnTo>
                <a:lnTo>
                  <a:pt x="152362" y="324818"/>
                </a:lnTo>
                <a:lnTo>
                  <a:pt x="87697" y="299890"/>
                </a:lnTo>
                <a:lnTo>
                  <a:pt x="39862" y="273255"/>
                </a:lnTo>
                <a:lnTo>
                  <a:pt x="10187" y="245172"/>
                </a:lnTo>
                <a:lnTo>
                  <a:pt x="0" y="215900"/>
                </a:lnTo>
                <a:close/>
              </a:path>
            </a:pathLst>
          </a:custGeom>
          <a:ln w="38100">
            <a:solidFill>
              <a:srgbClr val="FF9900"/>
            </a:solidFill>
          </a:ln>
        </p:spPr>
        <p:txBody>
          <a:bodyPr wrap="square" lIns="0" tIns="0" rIns="0" bIns="0" rtlCol="0"/>
          <a:lstStyle/>
          <a:p>
            <a:endParaRPr/>
          </a:p>
        </p:txBody>
      </p:sp>
      <p:sp>
        <p:nvSpPr>
          <p:cNvPr id="15" name="object 12"/>
          <p:cNvSpPr/>
          <p:nvPr/>
        </p:nvSpPr>
        <p:spPr>
          <a:xfrm>
            <a:off x="3373043" y="2533868"/>
            <a:ext cx="696748" cy="687140"/>
          </a:xfrm>
          <a:prstGeom prst="rect">
            <a:avLst/>
          </a:prstGeom>
          <a:blipFill>
            <a:blip r:embed="rId5" cstate="print"/>
            <a:stretch>
              <a:fillRect/>
            </a:stretch>
          </a:blipFill>
        </p:spPr>
        <p:txBody>
          <a:bodyPr wrap="square" lIns="0" tIns="0" rIns="0" bIns="0" rtlCol="0"/>
          <a:lstStyle/>
          <a:p>
            <a:endParaRPr/>
          </a:p>
        </p:txBody>
      </p:sp>
      <p:sp>
        <p:nvSpPr>
          <p:cNvPr id="16" name="object 13"/>
          <p:cNvSpPr/>
          <p:nvPr/>
        </p:nvSpPr>
        <p:spPr>
          <a:xfrm>
            <a:off x="4360374" y="2709926"/>
            <a:ext cx="1385160" cy="167512"/>
          </a:xfrm>
          <a:custGeom>
            <a:avLst/>
            <a:gdLst/>
            <a:ahLst/>
            <a:cxnLst/>
            <a:rect l="l" t="t" r="r" b="b"/>
            <a:pathLst>
              <a:path w="2004060" h="245745">
                <a:moveTo>
                  <a:pt x="1873224" y="71581"/>
                </a:moveTo>
                <a:lnTo>
                  <a:pt x="0" y="207263"/>
                </a:lnTo>
                <a:lnTo>
                  <a:pt x="2794" y="245237"/>
                </a:lnTo>
                <a:lnTo>
                  <a:pt x="1875916" y="109561"/>
                </a:lnTo>
                <a:lnTo>
                  <a:pt x="1889754" y="89402"/>
                </a:lnTo>
                <a:lnTo>
                  <a:pt x="1873224" y="71581"/>
                </a:lnTo>
                <a:close/>
              </a:path>
              <a:path w="2004060" h="245745">
                <a:moveTo>
                  <a:pt x="1977802" y="70484"/>
                </a:moveTo>
                <a:lnTo>
                  <a:pt x="1888363" y="70484"/>
                </a:lnTo>
                <a:lnTo>
                  <a:pt x="1891157" y="108457"/>
                </a:lnTo>
                <a:lnTo>
                  <a:pt x="1875916" y="109561"/>
                </a:lnTo>
                <a:lnTo>
                  <a:pt x="1820672" y="189991"/>
                </a:lnTo>
                <a:lnTo>
                  <a:pt x="2003679" y="81152"/>
                </a:lnTo>
                <a:lnTo>
                  <a:pt x="1977802" y="70484"/>
                </a:lnTo>
                <a:close/>
              </a:path>
              <a:path w="2004060" h="245745">
                <a:moveTo>
                  <a:pt x="1889755" y="89414"/>
                </a:moveTo>
                <a:lnTo>
                  <a:pt x="1875916" y="109561"/>
                </a:lnTo>
                <a:lnTo>
                  <a:pt x="1891157" y="108457"/>
                </a:lnTo>
                <a:lnTo>
                  <a:pt x="1889755" y="89414"/>
                </a:lnTo>
                <a:close/>
              </a:path>
              <a:path w="2004060" h="245745">
                <a:moveTo>
                  <a:pt x="1888363" y="70484"/>
                </a:moveTo>
                <a:lnTo>
                  <a:pt x="1873224" y="71581"/>
                </a:lnTo>
                <a:lnTo>
                  <a:pt x="1889754" y="89402"/>
                </a:lnTo>
                <a:lnTo>
                  <a:pt x="1888363" y="70484"/>
                </a:lnTo>
                <a:close/>
              </a:path>
              <a:path w="2004060" h="245745">
                <a:moveTo>
                  <a:pt x="1806829" y="0"/>
                </a:moveTo>
                <a:lnTo>
                  <a:pt x="1873224" y="71581"/>
                </a:lnTo>
                <a:lnTo>
                  <a:pt x="1888363" y="70484"/>
                </a:lnTo>
                <a:lnTo>
                  <a:pt x="1977802" y="70484"/>
                </a:lnTo>
                <a:lnTo>
                  <a:pt x="1806829" y="0"/>
                </a:lnTo>
                <a:close/>
              </a:path>
            </a:pathLst>
          </a:custGeom>
        </p:spPr>
        <p:style>
          <a:lnRef idx="2">
            <a:schemeClr val="accent2"/>
          </a:lnRef>
          <a:fillRef idx="1">
            <a:schemeClr val="lt1"/>
          </a:fillRef>
          <a:effectRef idx="0">
            <a:schemeClr val="accent2"/>
          </a:effectRef>
          <a:fontRef idx="minor">
            <a:schemeClr val="dk1"/>
          </a:fontRef>
        </p:style>
        <p:txBody>
          <a:bodyPr wrap="square" lIns="0" tIns="0" rIns="0" bIns="0" rtlCol="0"/>
          <a:lstStyle/>
          <a:p>
            <a:endParaRPr/>
          </a:p>
        </p:txBody>
      </p:sp>
      <p:sp>
        <p:nvSpPr>
          <p:cNvPr id="17" name="object 14"/>
          <p:cNvSpPr/>
          <p:nvPr/>
        </p:nvSpPr>
        <p:spPr>
          <a:xfrm>
            <a:off x="5180580" y="1111377"/>
            <a:ext cx="1542724" cy="294334"/>
          </a:xfrm>
          <a:custGeom>
            <a:avLst/>
            <a:gdLst/>
            <a:ahLst/>
            <a:cxnLst/>
            <a:rect l="l" t="t" r="r" b="b"/>
            <a:pathLst>
              <a:path w="2232025" h="431800">
                <a:moveTo>
                  <a:pt x="0" y="215900"/>
                </a:moveTo>
                <a:lnTo>
                  <a:pt x="22677" y="172384"/>
                </a:lnTo>
                <a:lnTo>
                  <a:pt x="61606" y="144979"/>
                </a:lnTo>
                <a:lnTo>
                  <a:pt x="118032" y="119159"/>
                </a:lnTo>
                <a:lnTo>
                  <a:pt x="190624" y="95181"/>
                </a:lnTo>
                <a:lnTo>
                  <a:pt x="232566" y="83963"/>
                </a:lnTo>
                <a:lnTo>
                  <a:pt x="278052" y="73302"/>
                </a:lnTo>
                <a:lnTo>
                  <a:pt x="326913" y="63230"/>
                </a:lnTo>
                <a:lnTo>
                  <a:pt x="378985" y="53778"/>
                </a:lnTo>
                <a:lnTo>
                  <a:pt x="434101" y="44981"/>
                </a:lnTo>
                <a:lnTo>
                  <a:pt x="492093" y="36868"/>
                </a:lnTo>
                <a:lnTo>
                  <a:pt x="552798" y="29473"/>
                </a:lnTo>
                <a:lnTo>
                  <a:pt x="616047" y="22828"/>
                </a:lnTo>
                <a:lnTo>
                  <a:pt x="681674" y="16964"/>
                </a:lnTo>
                <a:lnTo>
                  <a:pt x="749514" y="11914"/>
                </a:lnTo>
                <a:lnTo>
                  <a:pt x="819399" y="7711"/>
                </a:lnTo>
                <a:lnTo>
                  <a:pt x="891165" y="4385"/>
                </a:lnTo>
                <a:lnTo>
                  <a:pt x="964643" y="1970"/>
                </a:lnTo>
                <a:lnTo>
                  <a:pt x="1039669" y="498"/>
                </a:lnTo>
                <a:lnTo>
                  <a:pt x="1116076" y="0"/>
                </a:lnTo>
                <a:lnTo>
                  <a:pt x="1192481" y="498"/>
                </a:lnTo>
                <a:lnTo>
                  <a:pt x="1267505" y="1970"/>
                </a:lnTo>
                <a:lnTo>
                  <a:pt x="1340981" y="4385"/>
                </a:lnTo>
                <a:lnTo>
                  <a:pt x="1412742" y="7711"/>
                </a:lnTo>
                <a:lnTo>
                  <a:pt x="1482623" y="11914"/>
                </a:lnTo>
                <a:lnTo>
                  <a:pt x="1550457" y="16964"/>
                </a:lnTo>
                <a:lnTo>
                  <a:pt x="1616078" y="22828"/>
                </a:lnTo>
                <a:lnTo>
                  <a:pt x="1679321" y="29473"/>
                </a:lnTo>
                <a:lnTo>
                  <a:pt x="1740017" y="36868"/>
                </a:lnTo>
                <a:lnTo>
                  <a:pt x="1798003" y="44981"/>
                </a:lnTo>
                <a:lnTo>
                  <a:pt x="1853110" y="53778"/>
                </a:lnTo>
                <a:lnTo>
                  <a:pt x="1905174" y="63230"/>
                </a:lnTo>
                <a:lnTo>
                  <a:pt x="1954028" y="73302"/>
                </a:lnTo>
                <a:lnTo>
                  <a:pt x="1999505" y="83963"/>
                </a:lnTo>
                <a:lnTo>
                  <a:pt x="2041440" y="95181"/>
                </a:lnTo>
                <a:lnTo>
                  <a:pt x="2079667" y="106924"/>
                </a:lnTo>
                <a:lnTo>
                  <a:pt x="2144329" y="131855"/>
                </a:lnTo>
                <a:lnTo>
                  <a:pt x="2192162" y="158500"/>
                </a:lnTo>
                <a:lnTo>
                  <a:pt x="2221837" y="186600"/>
                </a:lnTo>
                <a:lnTo>
                  <a:pt x="2232025" y="215900"/>
                </a:lnTo>
                <a:lnTo>
                  <a:pt x="2229450" y="230668"/>
                </a:lnTo>
                <a:lnTo>
                  <a:pt x="2221837" y="245172"/>
                </a:lnTo>
                <a:lnTo>
                  <a:pt x="2192162" y="273255"/>
                </a:lnTo>
                <a:lnTo>
                  <a:pt x="2144329" y="299890"/>
                </a:lnTo>
                <a:lnTo>
                  <a:pt x="2079667" y="324818"/>
                </a:lnTo>
                <a:lnTo>
                  <a:pt x="2041440" y="336562"/>
                </a:lnTo>
                <a:lnTo>
                  <a:pt x="1999505" y="347782"/>
                </a:lnTo>
                <a:lnTo>
                  <a:pt x="1954028" y="358446"/>
                </a:lnTo>
                <a:lnTo>
                  <a:pt x="1905174" y="368522"/>
                </a:lnTo>
                <a:lnTo>
                  <a:pt x="1853110" y="377977"/>
                </a:lnTo>
                <a:lnTo>
                  <a:pt x="1798003" y="386780"/>
                </a:lnTo>
                <a:lnTo>
                  <a:pt x="1740017" y="394898"/>
                </a:lnTo>
                <a:lnTo>
                  <a:pt x="1679320" y="402298"/>
                </a:lnTo>
                <a:lnTo>
                  <a:pt x="1616078" y="408949"/>
                </a:lnTo>
                <a:lnTo>
                  <a:pt x="1550457" y="414817"/>
                </a:lnTo>
                <a:lnTo>
                  <a:pt x="1482623" y="419872"/>
                </a:lnTo>
                <a:lnTo>
                  <a:pt x="1412742" y="424080"/>
                </a:lnTo>
                <a:lnTo>
                  <a:pt x="1340981" y="427409"/>
                </a:lnTo>
                <a:lnTo>
                  <a:pt x="1267505" y="429826"/>
                </a:lnTo>
                <a:lnTo>
                  <a:pt x="1192481" y="431301"/>
                </a:lnTo>
                <a:lnTo>
                  <a:pt x="1116076" y="431800"/>
                </a:lnTo>
                <a:lnTo>
                  <a:pt x="1039669" y="431301"/>
                </a:lnTo>
                <a:lnTo>
                  <a:pt x="964643" y="429826"/>
                </a:lnTo>
                <a:lnTo>
                  <a:pt x="891165" y="427409"/>
                </a:lnTo>
                <a:lnTo>
                  <a:pt x="819399" y="424080"/>
                </a:lnTo>
                <a:lnTo>
                  <a:pt x="749514" y="419872"/>
                </a:lnTo>
                <a:lnTo>
                  <a:pt x="681674" y="414817"/>
                </a:lnTo>
                <a:lnTo>
                  <a:pt x="616047" y="408949"/>
                </a:lnTo>
                <a:lnTo>
                  <a:pt x="552798" y="402298"/>
                </a:lnTo>
                <a:lnTo>
                  <a:pt x="492093" y="394898"/>
                </a:lnTo>
                <a:lnTo>
                  <a:pt x="434101" y="386780"/>
                </a:lnTo>
                <a:lnTo>
                  <a:pt x="378985" y="377977"/>
                </a:lnTo>
                <a:lnTo>
                  <a:pt x="326913" y="368522"/>
                </a:lnTo>
                <a:lnTo>
                  <a:pt x="278052" y="358446"/>
                </a:lnTo>
                <a:lnTo>
                  <a:pt x="232566" y="347782"/>
                </a:lnTo>
                <a:lnTo>
                  <a:pt x="190624" y="336562"/>
                </a:lnTo>
                <a:lnTo>
                  <a:pt x="152390" y="324818"/>
                </a:lnTo>
                <a:lnTo>
                  <a:pt x="87715" y="299890"/>
                </a:lnTo>
                <a:lnTo>
                  <a:pt x="39871" y="273255"/>
                </a:lnTo>
                <a:lnTo>
                  <a:pt x="10189" y="245172"/>
                </a:lnTo>
                <a:lnTo>
                  <a:pt x="0" y="215900"/>
                </a:lnTo>
                <a:close/>
              </a:path>
            </a:pathLst>
          </a:custGeom>
          <a:ln w="38100">
            <a:solidFill>
              <a:srgbClr val="FF9900"/>
            </a:solidFill>
          </a:ln>
        </p:spPr>
        <p:txBody>
          <a:bodyPr wrap="square" lIns="0" tIns="0" rIns="0" bIns="0" rtlCol="0"/>
          <a:lstStyle/>
          <a:p>
            <a:endParaRPr/>
          </a:p>
        </p:txBody>
      </p:sp>
      <p:sp>
        <p:nvSpPr>
          <p:cNvPr id="18" name="object 15"/>
          <p:cNvSpPr/>
          <p:nvPr/>
        </p:nvSpPr>
        <p:spPr>
          <a:xfrm>
            <a:off x="4172180" y="1262155"/>
            <a:ext cx="1607242" cy="154526"/>
          </a:xfrm>
          <a:custGeom>
            <a:avLst/>
            <a:gdLst/>
            <a:ahLst/>
            <a:cxnLst/>
            <a:rect l="l" t="t" r="r" b="b"/>
            <a:pathLst>
              <a:path w="2325370" h="226694">
                <a:moveTo>
                  <a:pt x="185293" y="35940"/>
                </a:moveTo>
                <a:lnTo>
                  <a:pt x="0" y="141097"/>
                </a:lnTo>
                <a:lnTo>
                  <a:pt x="195199" y="226187"/>
                </a:lnTo>
                <a:lnTo>
                  <a:pt x="131124" y="154177"/>
                </a:lnTo>
                <a:lnTo>
                  <a:pt x="115188" y="154177"/>
                </a:lnTo>
                <a:lnTo>
                  <a:pt x="113156" y="116077"/>
                </a:lnTo>
                <a:lnTo>
                  <a:pt x="128406" y="115276"/>
                </a:lnTo>
                <a:lnTo>
                  <a:pt x="185293" y="35940"/>
                </a:lnTo>
                <a:close/>
              </a:path>
              <a:path w="2325370" h="226694">
                <a:moveTo>
                  <a:pt x="114173" y="135127"/>
                </a:moveTo>
                <a:lnTo>
                  <a:pt x="115188" y="154177"/>
                </a:lnTo>
                <a:lnTo>
                  <a:pt x="130412" y="153378"/>
                </a:lnTo>
                <a:lnTo>
                  <a:pt x="114173" y="135127"/>
                </a:lnTo>
                <a:close/>
              </a:path>
              <a:path w="2325370" h="226694">
                <a:moveTo>
                  <a:pt x="130412" y="153378"/>
                </a:moveTo>
                <a:lnTo>
                  <a:pt x="115188" y="154177"/>
                </a:lnTo>
                <a:lnTo>
                  <a:pt x="131124" y="154177"/>
                </a:lnTo>
                <a:lnTo>
                  <a:pt x="130412" y="153378"/>
                </a:lnTo>
                <a:close/>
              </a:path>
              <a:path w="2325370" h="226694">
                <a:moveTo>
                  <a:pt x="2322957" y="0"/>
                </a:moveTo>
                <a:lnTo>
                  <a:pt x="128406" y="115276"/>
                </a:lnTo>
                <a:lnTo>
                  <a:pt x="114173" y="135127"/>
                </a:lnTo>
                <a:lnTo>
                  <a:pt x="130412" y="153378"/>
                </a:lnTo>
                <a:lnTo>
                  <a:pt x="2324989" y="38100"/>
                </a:lnTo>
                <a:lnTo>
                  <a:pt x="2322957" y="0"/>
                </a:lnTo>
                <a:close/>
              </a:path>
              <a:path w="2325370" h="226694">
                <a:moveTo>
                  <a:pt x="128406" y="115276"/>
                </a:moveTo>
                <a:lnTo>
                  <a:pt x="113156" y="116077"/>
                </a:lnTo>
                <a:lnTo>
                  <a:pt x="114172" y="135127"/>
                </a:lnTo>
                <a:lnTo>
                  <a:pt x="128406" y="115276"/>
                </a:lnTo>
                <a:close/>
              </a:path>
            </a:pathLst>
          </a:custGeom>
        </p:spPr>
        <p:style>
          <a:lnRef idx="2">
            <a:schemeClr val="accent2"/>
          </a:lnRef>
          <a:fillRef idx="1">
            <a:schemeClr val="lt1"/>
          </a:fillRef>
          <a:effectRef idx="0">
            <a:schemeClr val="accent2"/>
          </a:effectRef>
          <a:fontRef idx="minor">
            <a:schemeClr val="dk1"/>
          </a:fontRef>
        </p:style>
        <p:txBody>
          <a:bodyPr wrap="square" lIns="0" tIns="0" rIns="0" bIns="0" rtlCol="0"/>
          <a:lstStyle/>
          <a:p>
            <a:endParaRPr/>
          </a:p>
        </p:txBody>
      </p:sp>
      <p:sp>
        <p:nvSpPr>
          <p:cNvPr id="19" name="object 16"/>
          <p:cNvSpPr/>
          <p:nvPr/>
        </p:nvSpPr>
        <p:spPr>
          <a:xfrm>
            <a:off x="3373043" y="1062141"/>
            <a:ext cx="696748" cy="687140"/>
          </a:xfrm>
          <a:prstGeom prst="rect">
            <a:avLst/>
          </a:prstGeom>
          <a:blipFill>
            <a:blip r:embed="rId6" cstate="print"/>
            <a:stretch>
              <a:fillRect/>
            </a:stretch>
          </a:blipFill>
        </p:spPr>
        <p:txBody>
          <a:bodyPr wrap="square" lIns="0" tIns="0" rIns="0" bIns="0" rtlCol="0"/>
          <a:lstStyle/>
          <a:p>
            <a:endParaRPr/>
          </a:p>
        </p:txBody>
      </p:sp>
      <p:sp>
        <p:nvSpPr>
          <p:cNvPr id="2" name="TextBox 1"/>
          <p:cNvSpPr txBox="1"/>
          <p:nvPr/>
        </p:nvSpPr>
        <p:spPr>
          <a:xfrm>
            <a:off x="5386723" y="3483946"/>
            <a:ext cx="1130438" cy="307777"/>
          </a:xfrm>
          <a:prstGeom prst="rect">
            <a:avLst/>
          </a:prstGeom>
          <a:noFill/>
        </p:spPr>
        <p:txBody>
          <a:bodyPr wrap="none" rtlCol="0">
            <a:spAutoFit/>
          </a:bodyPr>
          <a:lstStyle/>
          <a:p>
            <a:r>
              <a:rPr lang="en-US" dirty="0" smtClean="0"/>
              <a:t>Hazy image</a:t>
            </a:r>
            <a:endParaRPr lang="en-US" dirty="0"/>
          </a:p>
        </p:txBody>
      </p:sp>
      <p:sp>
        <p:nvSpPr>
          <p:cNvPr id="20" name="TextBox 19"/>
          <p:cNvSpPr txBox="1"/>
          <p:nvPr/>
        </p:nvSpPr>
        <p:spPr>
          <a:xfrm>
            <a:off x="7134226" y="3483947"/>
            <a:ext cx="1279517" cy="307777"/>
          </a:xfrm>
          <a:prstGeom prst="rect">
            <a:avLst/>
          </a:prstGeom>
          <a:noFill/>
        </p:spPr>
        <p:txBody>
          <a:bodyPr wrap="none" rtlCol="0">
            <a:spAutoFit/>
          </a:bodyPr>
          <a:lstStyle/>
          <a:p>
            <a:r>
              <a:rPr lang="en-US" dirty="0" smtClean="0"/>
              <a:t>Dark Channel</a:t>
            </a:r>
            <a:endParaRPr lang="en-US" dirty="0"/>
          </a:p>
        </p:txBody>
      </p:sp>
      <p:sp>
        <p:nvSpPr>
          <p:cNvPr id="4" name="TextBox 3"/>
          <p:cNvSpPr txBox="1"/>
          <p:nvPr/>
        </p:nvSpPr>
        <p:spPr>
          <a:xfrm>
            <a:off x="184633" y="1749281"/>
            <a:ext cx="2996814" cy="1384995"/>
          </a:xfrm>
          <a:prstGeom prst="rect">
            <a:avLst/>
          </a:prstGeom>
          <a:noFill/>
        </p:spPr>
        <p:txBody>
          <a:bodyPr wrap="square" rtlCol="0">
            <a:spAutoFit/>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0.1%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pixel </a:t>
            </a:r>
            <a:r>
              <a:rPr lang="en-US" dirty="0" err="1" smtClean="0">
                <a:latin typeface="Times New Roman" panose="02020603050405020304" pitchFamily="18" charset="0"/>
                <a:cs typeface="Times New Roman" panose="02020603050405020304" pitchFamily="18" charset="0"/>
              </a:rPr>
              <a:t>lớn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Dark Channel</a:t>
            </a:r>
          </a:p>
          <a:p>
            <a:r>
              <a:rPr lang="en-US" dirty="0" smtClean="0">
                <a:latin typeface="Times New Roman" panose="02020603050405020304" pitchFamily="18" charset="0"/>
                <a:cs typeface="Times New Roman" panose="02020603050405020304" pitchFamily="18" charset="0"/>
              </a:rPr>
              <a:t>=&gt; Pixel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gốc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ánh</a:t>
            </a:r>
            <a:r>
              <a:rPr lang="en-US" dirty="0" smtClean="0">
                <a:latin typeface="Times New Roman" panose="02020603050405020304" pitchFamily="18" charset="0"/>
                <a:cs typeface="Times New Roman" panose="02020603050405020304" pitchFamily="18" charset="0"/>
              </a:rPr>
              <a:t> sang </a:t>
            </a:r>
            <a:r>
              <a:rPr lang="en-US" dirty="0" err="1" smtClean="0">
                <a:latin typeface="Times New Roman" panose="02020603050405020304" pitchFamily="18" charset="0"/>
                <a:cs typeface="Times New Roman" panose="02020603050405020304" pitchFamily="18" charset="0"/>
              </a:rPr>
              <a:t>môi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0.1%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pixel </a:t>
            </a:r>
            <a:r>
              <a:rPr lang="en-US" dirty="0" err="1" smtClean="0">
                <a:latin typeface="Times New Roman" panose="02020603050405020304" pitchFamily="18" charset="0"/>
                <a:cs typeface="Times New Roman" panose="02020603050405020304" pitchFamily="18" charset="0"/>
              </a:rPr>
              <a:t>lớn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p:sp>
        <p:nvSpPr>
          <p:cNvPr id="21" name="Rectangle 20"/>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61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5" name="TextBox 4"/>
          <p:cNvSpPr txBox="1"/>
          <p:nvPr/>
        </p:nvSpPr>
        <p:spPr>
          <a:xfrm>
            <a:off x="171450" y="881106"/>
            <a:ext cx="259398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3. </a:t>
            </a:r>
            <a:r>
              <a:rPr lang="en-US" dirty="0" err="1" smtClean="0">
                <a:latin typeface="Cambria" panose="02040503050406030204" pitchFamily="18" charset="0"/>
                <a:ea typeface="Cambria" panose="02040503050406030204" pitchFamily="18" charset="0"/>
              </a:rPr>
              <a:t>Ước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lượng</a:t>
            </a:r>
            <a:r>
              <a:rPr lang="en-US" dirty="0" smtClean="0">
                <a:latin typeface="Cambria" panose="02040503050406030204" pitchFamily="18" charset="0"/>
                <a:ea typeface="Cambria" panose="02040503050406030204" pitchFamily="18" charset="0"/>
              </a:rPr>
              <a:t> transmission map</a:t>
            </a:r>
            <a:endParaRPr lang="en-US" dirty="0">
              <a:latin typeface="Cambria" panose="02040503050406030204" pitchFamily="18" charset="0"/>
              <a:ea typeface="Cambria" panose="02040503050406030204" pitchFamily="18" charset="0"/>
            </a:endParaRPr>
          </a:p>
        </p:txBody>
      </p:sp>
      <p:sp>
        <p:nvSpPr>
          <p:cNvPr id="3" name="TextBox 2"/>
          <p:cNvSpPr txBox="1"/>
          <p:nvPr/>
        </p:nvSpPr>
        <p:spPr>
          <a:xfrm>
            <a:off x="298450" y="1263650"/>
            <a:ext cx="8534400" cy="1169551"/>
          </a:xfrm>
          <a:prstGeom prst="rect">
            <a:avLst/>
          </a:prstGeom>
          <a:noFill/>
        </p:spPr>
        <p:txBody>
          <a:bodyPr wrap="square" rtlCol="0">
            <a:spAutoFit/>
          </a:bodyPr>
          <a:lstStyle/>
          <a:p>
            <a:pPr marL="285750" indent="-285750" algn="just">
              <a:buFontTx/>
              <a:buChar char="-"/>
            </a:pPr>
            <a:r>
              <a:rPr lang="en-US" dirty="0">
                <a:latin typeface="Times New Roman" panose="02020603050405020304" pitchFamily="18" charset="0"/>
                <a:cs typeface="Times New Roman" panose="02020603050405020304" pitchFamily="18" charset="0"/>
              </a:rPr>
              <a:t>L</a:t>
            </a:r>
            <a:r>
              <a:rPr lang="vi-VN" dirty="0">
                <a:latin typeface="Times New Roman" panose="02020603050405020304" pitchFamily="18" charset="0"/>
                <a:cs typeface="Times New Roman" panose="02020603050405020304" pitchFamily="18" charset="0"/>
              </a:rPr>
              <a:t>à quá trình ước lượng độ mờ (transmission) của mỗi pixel trong một ảnh mờ do tác động của sương mù.</a:t>
            </a:r>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vi-VN" dirty="0">
                <a:latin typeface="Times New Roman" panose="02020603050405020304" pitchFamily="18" charset="0"/>
                <a:cs typeface="Times New Roman" panose="02020603050405020304" pitchFamily="18" charset="0"/>
              </a:rPr>
              <a:t>Ở DCP, quá trình này được thực hiện bằng cách sử dụng dark channel prior và giả định rằng transmission trong một local patch (phần nhỏ của ảnh) là không đổi. Dưới đây là công thức ước lượng transmission map trong </a:t>
            </a:r>
            <a:r>
              <a:rPr lang="vi-VN" dirty="0" smtClean="0">
                <a:latin typeface="Times New Roman" panose="02020603050405020304" pitchFamily="18" charset="0"/>
                <a:cs typeface="Times New Roman" panose="02020603050405020304" pitchFamily="18" charset="0"/>
              </a:rPr>
              <a:t>DCP</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Tx/>
              <a:buChar char="-"/>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endParaRPr lang="en-US" dirty="0"/>
          </a:p>
        </p:txBody>
      </p:sp>
      <mc:AlternateContent xmlns:mc="http://schemas.openxmlformats.org/markup-compatibility/2006" xmlns:a14="http://schemas.microsoft.com/office/drawing/2010/main">
        <mc:Choice Requires="a14">
          <p:sp>
            <p:nvSpPr>
              <p:cNvPr id="10" name="Rectangle 9"/>
              <p:cNvSpPr/>
              <p:nvPr/>
            </p:nvSpPr>
            <p:spPr>
              <a:xfrm>
                <a:off x="2835324" y="2125549"/>
                <a:ext cx="3495252" cy="434606"/>
              </a:xfrm>
              <a:prstGeom prst="rect">
                <a:avLst/>
              </a:prstGeom>
              <a:ln>
                <a:solidFill>
                  <a:srgbClr val="C00000"/>
                </a:solidFill>
              </a:ln>
            </p:spPr>
            <p:txBody>
              <a:bodyPr wrap="none">
                <a:spAutoFit/>
              </a:bodyPr>
              <a:lstStyle/>
              <a:p>
                <a14:m>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1 − </m:t>
                        </m:r>
                        <m:r>
                          <a:rPr lang="en-US" b="1" i="1" dirty="0" smtClean="0">
                            <a:solidFill>
                              <a:srgbClr val="C00000"/>
                            </a:solidFill>
                            <a:latin typeface="Cambria Math" panose="02040503050406030204" pitchFamily="18" charset="0"/>
                            <a:ea typeface="Cambria Math" panose="02040503050406030204" pitchFamily="18" charset="0"/>
                          </a:rPr>
                          <m:t>𝝎</m:t>
                        </m:r>
                        <m:r>
                          <a:rPr lang="en-US" b="0" i="1" dirty="0" smtClean="0">
                            <a:latin typeface="Cambria Math" panose="02040503050406030204" pitchFamily="18" charset="0"/>
                          </a:rPr>
                          <m:t>𝑚𝑖𝑛</m:t>
                        </m:r>
                      </m:e>
                      <m:sub>
                        <m:r>
                          <a:rPr lang="el-GR" i="1">
                            <a:latin typeface="Cambria Math" panose="02040503050406030204" pitchFamily="18" charset="0"/>
                          </a:rPr>
                          <m:t>𝑐</m:t>
                        </m:r>
                        <m:r>
                          <a:rPr lang="el-GR">
                            <a:latin typeface="Cambria Math" panose="02040503050406030204" pitchFamily="18" charset="0"/>
                          </a:rPr>
                          <m:t>∈</m:t>
                        </m:r>
                        <m:d>
                          <m:dPr>
                            <m:ctrlPr>
                              <a:rPr lang="el-GR" i="1">
                                <a:latin typeface="Cambria Math" panose="02040503050406030204" pitchFamily="18" charset="0"/>
                              </a:rPr>
                            </m:ctrlPr>
                          </m:dPr>
                          <m:e>
                            <m:sSub>
                              <m:sSubPr>
                                <m:ctrlPr>
                                  <a:rPr lang="el-GR" i="1">
                                    <a:latin typeface="Cambria Math" panose="02040503050406030204" pitchFamily="18" charset="0"/>
                                  </a:rPr>
                                </m:ctrlPr>
                              </m:sSubPr>
                              <m:e>
                                <m:r>
                                  <a:rPr lang="en-US" i="1">
                                    <a:latin typeface="Cambria Math" panose="02040503050406030204" pitchFamily="18" charset="0"/>
                                  </a:rPr>
                                  <m:t>𝑟</m:t>
                                </m:r>
                              </m:e>
                              <m:sub>
                                <m:r>
                                  <a:rPr lang="en-US">
                                    <a:latin typeface="Cambria Math" panose="02040503050406030204" pitchFamily="18" charset="0"/>
                                  </a:rPr>
                                  <m:t>,</m:t>
                                </m:r>
                              </m:sub>
                            </m:sSub>
                            <m:sSub>
                              <m:sSubPr>
                                <m:ctrlPr>
                                  <a:rPr lang="el-GR" i="1">
                                    <a:latin typeface="Cambria Math" panose="02040503050406030204" pitchFamily="18" charset="0"/>
                                  </a:rPr>
                                </m:ctrlPr>
                              </m:sSubPr>
                              <m:e>
                                <m:r>
                                  <a:rPr lang="el-GR" i="1">
                                    <a:latin typeface="Cambria Math" panose="02040503050406030204" pitchFamily="18" charset="0"/>
                                  </a:rPr>
                                  <m:t>𝑔</m:t>
                                </m:r>
                              </m:e>
                              <m:sub>
                                <m:r>
                                  <a:rPr lang="en-US">
                                    <a:latin typeface="Cambria Math" panose="02040503050406030204" pitchFamily="18" charset="0"/>
                                  </a:rPr>
                                  <m:t>,</m:t>
                                </m:r>
                              </m:sub>
                            </m:sSub>
                            <m:r>
                              <a:rPr lang="el-GR" i="1">
                                <a:latin typeface="Cambria Math" panose="02040503050406030204" pitchFamily="18" charset="0"/>
                              </a:rPr>
                              <m:t>𝑏</m:t>
                            </m:r>
                          </m:e>
                        </m:d>
                      </m:sub>
                    </m:sSub>
                  </m:oMath>
                </a14:m>
                <a:r>
                  <a:rPr lang="el-GR"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𝑚𝑖𝑛</m:t>
                        </m:r>
                      </m:e>
                      <m:sub>
                        <m:r>
                          <m:rPr>
                            <m:sty m:val="p"/>
                          </m:rPr>
                          <a:rPr lang="en-US" b="0" i="0" dirty="0" smtClean="0">
                            <a:latin typeface="Cambria Math" panose="02040503050406030204" pitchFamily="18" charset="0"/>
                          </a:rPr>
                          <m:t>y</m:t>
                        </m:r>
                        <m:r>
                          <a:rPr lang="el-GR">
                            <a:latin typeface="Cambria Math" panose="02040503050406030204" pitchFamily="18" charset="0"/>
                          </a:rPr>
                          <m:t>∈</m:t>
                        </m:r>
                        <m:r>
                          <a:rPr lang="el-GR" i="1" smtClean="0">
                            <a:latin typeface="Cambria Math" panose="02040503050406030204" pitchFamily="18" charset="0"/>
                          </a:rPr>
                          <m:t>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anose="02020603050405020304" pitchFamily="18" charset="0"/>
                          </a:rPr>
                        </m:ctrlPr>
                      </m:fPr>
                      <m:num>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i="1" dirty="0" smtClean="0">
                                <a:latin typeface="Cambria Math" panose="02040503050406030204" pitchFamily="18" charset="0"/>
                              </a:rPr>
                              <m:t>𝐶</m:t>
                            </m:r>
                          </m:sub>
                        </m:sSub>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num>
                      <m:den>
                        <m:sSub>
                          <m:sSubPr>
                            <m:ctrlPr>
                              <a:rPr lang="en-US" i="1" dirty="0">
                                <a:latin typeface="Cambria Math" panose="02040503050406030204" pitchFamily="18" charset="0"/>
                              </a:rPr>
                            </m:ctrlPr>
                          </m:sSubPr>
                          <m:e>
                            <m:r>
                              <a:rPr lang="en-US" b="0" i="1" dirty="0" smtClean="0">
                                <a:latin typeface="Cambria Math" panose="02040503050406030204" pitchFamily="18" charset="0"/>
                              </a:rPr>
                              <m:t>𝐴</m:t>
                            </m:r>
                          </m:e>
                          <m:sub>
                            <m:r>
                              <a:rPr lang="en-US" i="1" dirty="0">
                                <a:latin typeface="Cambria Math" panose="02040503050406030204" pitchFamily="18" charset="0"/>
                              </a:rPr>
                              <m:t>𝐶</m:t>
                            </m:r>
                          </m:sub>
                        </m:sSub>
                      </m:den>
                    </m:f>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835324" y="2125549"/>
                <a:ext cx="3495252" cy="434606"/>
              </a:xfrm>
              <a:prstGeom prst="rect">
                <a:avLst/>
              </a:prstGeom>
              <a:blipFill>
                <a:blip r:embed="rId3"/>
                <a:stretch>
                  <a:fillRect r="-174"/>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71900" y="2702674"/>
                <a:ext cx="6037230" cy="307777"/>
              </a:xfrm>
              <a:prstGeom prst="rect">
                <a:avLst/>
              </a:prstGeom>
            </p:spPr>
            <p:txBody>
              <a:bodyPr wrap="none">
                <a:spAutoFit/>
              </a:bodyPr>
              <a:lstStyle/>
              <a:p>
                <a14:m>
                  <m:oMath xmlns:m="http://schemas.openxmlformats.org/officeDocument/2006/math">
                    <m:r>
                      <a:rPr lang="en-US" b="1" i="1" dirty="0">
                        <a:solidFill>
                          <a:srgbClr val="C00000"/>
                        </a:solidFill>
                        <a:latin typeface="Cambria Math" panose="02040503050406030204" pitchFamily="18" charset="0"/>
                        <a:ea typeface="Cambria Math" panose="02040503050406030204" pitchFamily="18" charset="0"/>
                      </a:rPr>
                      <m:t>𝝎</m:t>
                    </m:r>
                  </m:oMath>
                </a14:m>
                <a:r>
                  <a:rPr lang="en-US" dirty="0" smtClean="0"/>
                  <a:t>: </a:t>
                </a:r>
                <a:r>
                  <a:rPr lang="en-US" dirty="0" err="1" smtClean="0">
                    <a:latin typeface="Times New Roman" panose="02020603050405020304" pitchFamily="18" charset="0"/>
                    <a:cs typeface="Times New Roman" panose="02020603050405020304" pitchFamily="18" charset="0"/>
                  </a:rPr>
                  <a:t>đại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mờ</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góc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nhìn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xuống</a:t>
                </a:r>
                <a:r>
                  <a:rPr lang="en-US" dirty="0" smtClean="0">
                    <a:latin typeface="Times New Roman" panose="02020603050405020304" pitchFamily="18" charset="0"/>
                    <a:cs typeface="Times New Roman" panose="02020603050405020304" pitchFamily="18" charset="0"/>
                  </a:rPr>
                  <a:t> – 0.95</a:t>
                </a:r>
                <a:endParaRPr lang="en-US" dirty="0">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71900" y="2702674"/>
                <a:ext cx="6037230" cy="307777"/>
              </a:xfrm>
              <a:prstGeom prst="rect">
                <a:avLst/>
              </a:prstGeom>
              <a:blipFill>
                <a:blip r:embed="rId4"/>
                <a:stretch>
                  <a:fillRect t="-1961" b="-19608"/>
                </a:stretch>
              </a:blipFill>
            </p:spPr>
            <p:txBody>
              <a:bodyPr/>
              <a:lstStyle/>
              <a:p>
                <a:r>
                  <a:rPr lang="en-US">
                    <a:noFill/>
                  </a:rPr>
                  <a:t> </a:t>
                </a:r>
              </a:p>
            </p:txBody>
          </p:sp>
        </mc:Fallback>
      </mc:AlternateContent>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5586" y="3105103"/>
            <a:ext cx="2039476" cy="152404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573" y="3105102"/>
            <a:ext cx="2039477" cy="1524046"/>
          </a:xfrm>
          <a:prstGeom prst="rect">
            <a:avLst/>
          </a:prstGeom>
        </p:spPr>
      </p:pic>
      <p:sp>
        <p:nvSpPr>
          <p:cNvPr id="11" name="Rectangle 10"/>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817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5" name="TextBox 4"/>
          <p:cNvSpPr txBox="1"/>
          <p:nvPr/>
        </p:nvSpPr>
        <p:spPr>
          <a:xfrm>
            <a:off x="171450" y="881106"/>
            <a:ext cx="4057521"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4. </a:t>
            </a:r>
            <a:r>
              <a:rPr lang="en-US" dirty="0" err="1" smtClean="0">
                <a:latin typeface="Cambria" panose="02040503050406030204" pitchFamily="18" charset="0"/>
                <a:ea typeface="Cambria" panose="02040503050406030204" pitchFamily="18" charset="0"/>
              </a:rPr>
              <a:t>Tối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ưu</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hóa</a:t>
            </a:r>
            <a:r>
              <a:rPr lang="en-US" dirty="0" smtClean="0">
                <a:latin typeface="Cambria" panose="02040503050406030204" pitchFamily="18" charset="0"/>
                <a:ea typeface="Cambria" panose="02040503050406030204" pitchFamily="18" charset="0"/>
              </a:rPr>
              <a:t> transmission map </a:t>
            </a:r>
            <a:r>
              <a:rPr lang="en-US" dirty="0" err="1" smtClean="0">
                <a:latin typeface="Cambria" panose="02040503050406030204" pitchFamily="18" charset="0"/>
                <a:ea typeface="Cambria" panose="02040503050406030204" pitchFamily="18" charset="0"/>
              </a:rPr>
              <a:t>bằng</a:t>
            </a:r>
            <a:r>
              <a:rPr lang="en-US" dirty="0" smtClean="0">
                <a:latin typeface="Cambria" panose="02040503050406030204" pitchFamily="18" charset="0"/>
                <a:ea typeface="Cambria" panose="02040503050406030204" pitchFamily="18" charset="0"/>
              </a:rPr>
              <a:t> Guided Filter</a:t>
            </a:r>
            <a:endParaRPr lang="en-US" dirty="0">
              <a:latin typeface="Cambria" panose="02040503050406030204" pitchFamily="18" charset="0"/>
              <a:ea typeface="Cambria" panose="02040503050406030204" pitchFamily="18" charset="0"/>
            </a:endParaRPr>
          </a:p>
        </p:txBody>
      </p:sp>
      <p:sp>
        <p:nvSpPr>
          <p:cNvPr id="2" name="TextBox 1"/>
          <p:cNvSpPr txBox="1"/>
          <p:nvPr/>
        </p:nvSpPr>
        <p:spPr>
          <a:xfrm>
            <a:off x="317500" y="1188883"/>
            <a:ext cx="8376500" cy="523220"/>
          </a:xfrm>
          <a:prstGeom prst="rect">
            <a:avLst/>
          </a:prstGeom>
          <a:noFill/>
        </p:spPr>
        <p:txBody>
          <a:bodyPr wrap="square" rtlCol="0">
            <a:spAutoFit/>
          </a:bodyPr>
          <a:lstStyle/>
          <a:p>
            <a:r>
              <a:rPr lang="vi-VN" dirty="0">
                <a:latin typeface="+mj-lt"/>
              </a:rPr>
              <a:t>Guided Filter là một phương pháp lọc ảnh được thiết kế để cải thiện chất lượng của ảnh và giảm nhiễu, đặc biệt là trong các ứng dụng như tái tạo ảnh, làm mịn, hay tăng cường cạnh.</a:t>
            </a:r>
            <a:endParaRPr lang="en-US" dirty="0">
              <a:latin typeface="+mj-lt"/>
            </a:endParaRPr>
          </a:p>
        </p:txBody>
      </p:sp>
      <p:sp>
        <p:nvSpPr>
          <p:cNvPr id="3" name="Rectangle 2"/>
          <p:cNvSpPr/>
          <p:nvPr/>
        </p:nvSpPr>
        <p:spPr>
          <a:xfrm>
            <a:off x="3639968" y="2060697"/>
            <a:ext cx="1731564" cy="307777"/>
          </a:xfrm>
          <a:prstGeom prst="rect">
            <a:avLst/>
          </a:prstGeom>
        </p:spPr>
        <p:txBody>
          <a:bodyPr wrap="none">
            <a:spAutoFit/>
          </a:bodyPr>
          <a:lstStyle/>
          <a:p>
            <a:r>
              <a:rPr lang="en-US" b="1" i="1" dirty="0">
                <a:latin typeface="Cambria Math" panose="02040503050406030204" pitchFamily="18" charset="0"/>
                <a:ea typeface="Cambria Math" panose="02040503050406030204" pitchFamily="18" charset="0"/>
                <a:cs typeface="Times New Roman" panose="02020603050405020304" pitchFamily="18" charset="0"/>
              </a:rPr>
              <a:t>q</a:t>
            </a:r>
            <a:r>
              <a:rPr lang="en-US" i="1" dirty="0">
                <a:latin typeface="Cambria Math" panose="02040503050406030204" pitchFamily="18" charset="0"/>
                <a:ea typeface="Cambria Math" panose="02040503050406030204" pitchFamily="18" charset="0"/>
                <a:cs typeface="Times New Roman" panose="02020603050405020304" pitchFamily="18" charset="0"/>
              </a:rPr>
              <a:t>(x)=a(x)</a:t>
            </a:r>
            <a:r>
              <a:rPr lang="en-US" b="1" i="1" dirty="0">
                <a:latin typeface="Cambria Math" panose="02040503050406030204" pitchFamily="18" charset="0"/>
                <a:ea typeface="Cambria Math" panose="02040503050406030204" pitchFamily="18" charset="0"/>
                <a:cs typeface="Times New Roman" panose="02020603050405020304" pitchFamily="18" charset="0"/>
              </a:rPr>
              <a:t>I</a:t>
            </a:r>
            <a:r>
              <a:rPr lang="en-US" i="1" dirty="0">
                <a:latin typeface="Cambria Math" panose="02040503050406030204" pitchFamily="18" charset="0"/>
                <a:ea typeface="Cambria Math" panose="02040503050406030204" pitchFamily="18" charset="0"/>
                <a:cs typeface="Times New Roman" panose="02020603050405020304" pitchFamily="18" charset="0"/>
              </a:rPr>
              <a:t>(x)+b(x)</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17" y="2660601"/>
            <a:ext cx="2039476" cy="15240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210" y="2660600"/>
            <a:ext cx="2039477" cy="1524046"/>
          </a:xfrm>
          <a:prstGeom prst="rect">
            <a:avLst/>
          </a:prstGeom>
        </p:spPr>
      </p:pic>
      <p:sp>
        <p:nvSpPr>
          <p:cNvPr id="9" name="Rectangle 8"/>
          <p:cNvSpPr/>
          <p:nvPr/>
        </p:nvSpPr>
        <p:spPr>
          <a:xfrm>
            <a:off x="2455957" y="4322883"/>
            <a:ext cx="1527982" cy="307777"/>
          </a:xfrm>
          <a:prstGeom prst="rect">
            <a:avLst/>
          </a:prstGeom>
        </p:spPr>
        <p:txBody>
          <a:bodyPr wrap="none">
            <a:spAutoFit/>
          </a:bodyPr>
          <a:lstStyle/>
          <a:p>
            <a:r>
              <a:rPr lang="en-US" dirty="0" err="1" smtClean="0">
                <a:latin typeface="Cambria Math" panose="02040503050406030204" pitchFamily="18" charset="0"/>
                <a:ea typeface="Cambria Math" panose="02040503050406030204" pitchFamily="18" charset="0"/>
                <a:cs typeface="Times New Roman" panose="02020603050405020304" pitchFamily="18" charset="0"/>
              </a:rPr>
              <a:t>Tranmission</a:t>
            </a:r>
            <a:r>
              <a:rPr lang="en-US" dirty="0" smtClean="0">
                <a:latin typeface="Cambria Math" panose="02040503050406030204" pitchFamily="18" charset="0"/>
                <a:ea typeface="Cambria Math" panose="02040503050406030204" pitchFamily="18" charset="0"/>
                <a:cs typeface="Times New Roman" panose="02020603050405020304" pitchFamily="18" charset="0"/>
              </a:rPr>
              <a:t> map</a:t>
            </a:r>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0" name="Rectangle 9"/>
          <p:cNvSpPr/>
          <p:nvPr/>
        </p:nvSpPr>
        <p:spPr>
          <a:xfrm>
            <a:off x="4623140" y="4322883"/>
            <a:ext cx="2193229" cy="307777"/>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Times New Roman" panose="02020603050405020304" pitchFamily="18" charset="0"/>
              </a:rPr>
              <a:t>Refined transmission map</a:t>
            </a:r>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1" name="Rectangle 10"/>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648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5" name="TextBox 4"/>
          <p:cNvSpPr txBox="1"/>
          <p:nvPr/>
        </p:nvSpPr>
        <p:spPr>
          <a:xfrm>
            <a:off x="171450" y="881106"/>
            <a:ext cx="146226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5. </a:t>
            </a:r>
            <a:r>
              <a:rPr lang="en-US" dirty="0" err="1" smtClean="0">
                <a:latin typeface="Cambria" panose="02040503050406030204" pitchFamily="18" charset="0"/>
                <a:ea typeface="Cambria" panose="02040503050406030204" pitchFamily="18" charset="0"/>
              </a:rPr>
              <a:t>Khôi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phục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ảnh</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3834187" y="1248116"/>
                <a:ext cx="1497526" cy="435504"/>
              </a:xfrm>
              <a:prstGeom prst="rect">
                <a:avLst/>
              </a:prstGeom>
              <a:ln>
                <a:solidFill>
                  <a:srgbClr val="C00000"/>
                </a:solidFill>
              </a:ln>
            </p:spPr>
            <p:txBody>
              <a:bodyPr wrap="none">
                <a:spAutoFit/>
              </a:bodyPr>
              <a:lstStyle/>
              <a:p>
                <a:pPr algn="just"/>
                <a:r>
                  <a:rPr lang="fr-FR" b="1" i="1" dirty="0" smtClean="0">
                    <a:latin typeface="Times New Roman" panose="02020603050405020304" pitchFamily="18" charset="0"/>
                    <a:cs typeface="Times New Roman" panose="02020603050405020304" pitchFamily="18" charset="0"/>
                  </a:rPr>
                  <a:t>J</a:t>
                </a:r>
                <a:r>
                  <a:rPr lang="fr-FR" i="1" dirty="0">
                    <a:latin typeface="Times New Roman" panose="02020603050405020304" pitchFamily="18" charset="0"/>
                    <a:cs typeface="Times New Roman" panose="02020603050405020304" pitchFamily="18" charset="0"/>
                  </a:rPr>
                  <a:t>(x) = </a:t>
                </a:r>
                <a14:m>
                  <m:oMath xmlns:m="http://schemas.openxmlformats.org/officeDocument/2006/math">
                    <m:f>
                      <m:fPr>
                        <m:ctrlPr>
                          <a:rPr lang="fr-FR" b="1" i="1" dirty="0" smtClean="0">
                            <a:latin typeface="Cambria Math" panose="02040503050406030204" pitchFamily="18" charset="0"/>
                            <a:cs typeface="Times New Roman" panose="02020603050405020304" pitchFamily="18" charset="0"/>
                          </a:rPr>
                        </m:ctrlPr>
                      </m:fPr>
                      <m:num>
                        <m:r>
                          <a:rPr lang="fr-FR" b="1" i="1" dirty="0">
                            <a:latin typeface="Cambria Math" panose="02040503050406030204" pitchFamily="18" charset="0"/>
                            <a:cs typeface="Times New Roman" panose="02020603050405020304" pitchFamily="18" charset="0"/>
                          </a:rPr>
                          <m:t>𝑰</m:t>
                        </m:r>
                        <m:r>
                          <a:rPr lang="fr-FR" b="0" i="1" dirty="0">
                            <a:latin typeface="Cambria Math" panose="02040503050406030204" pitchFamily="18" charset="0"/>
                            <a:cs typeface="Times New Roman" panose="02020603050405020304" pitchFamily="18" charset="0"/>
                          </a:rPr>
                          <m:t>(</m:t>
                        </m:r>
                        <m:r>
                          <a:rPr lang="fr-FR" b="0" i="1" dirty="0">
                            <a:latin typeface="Cambria Math" panose="02040503050406030204" pitchFamily="18" charset="0"/>
                            <a:cs typeface="Times New Roman" panose="02020603050405020304" pitchFamily="18" charset="0"/>
                          </a:rPr>
                          <m:t>𝑥</m:t>
                        </m:r>
                        <m:r>
                          <a:rPr lang="fr-FR" b="0" i="1" dirty="0">
                            <a:latin typeface="Cambria Math" panose="02040503050406030204" pitchFamily="18" charset="0"/>
                            <a:cs typeface="Times New Roman" panose="02020603050405020304" pitchFamily="18" charset="0"/>
                          </a:rPr>
                          <m:t>) − </m:t>
                        </m:r>
                        <m:r>
                          <a:rPr lang="fr-FR" i="1" dirty="0">
                            <a:latin typeface="Cambria Math" panose="02040503050406030204" pitchFamily="18" charset="0"/>
                            <a:cs typeface="Times New Roman" panose="02020603050405020304" pitchFamily="18" charset="0"/>
                          </a:rPr>
                          <m:t>𝐴</m:t>
                        </m:r>
                      </m:num>
                      <m:den>
                        <m:r>
                          <a:rPr lang="en-US" b="1" i="1" dirty="0" smtClean="0">
                            <a:latin typeface="Cambria Math" panose="02040503050406030204" pitchFamily="18" charset="0"/>
                            <a:cs typeface="Times New Roman" panose="02020603050405020304" pitchFamily="18" charset="0"/>
                          </a:rPr>
                          <m:t>𝒕</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𝑥</m:t>
                        </m:r>
                        <m:r>
                          <a:rPr lang="en-US" b="0" i="1" dirty="0" smtClean="0">
                            <a:latin typeface="Cambria Math" panose="02040503050406030204" pitchFamily="18" charset="0"/>
                            <a:cs typeface="Times New Roman" panose="02020603050405020304" pitchFamily="18" charset="0"/>
                          </a:rPr>
                          <m:t>)</m:t>
                        </m:r>
                      </m:den>
                    </m:f>
                  </m:oMath>
                </a14:m>
                <a:r>
                  <a:rPr lang="fr-FR" i="1" dirty="0" smtClean="0">
                    <a:latin typeface="Times New Roman" panose="02020603050405020304" pitchFamily="18" charset="0"/>
                    <a:cs typeface="Times New Roman" panose="02020603050405020304" pitchFamily="18" charset="0"/>
                  </a:rPr>
                  <a:t>+ </a:t>
                </a:r>
                <a:r>
                  <a:rPr lang="fr-FR" i="1" dirty="0">
                    <a:latin typeface="Times New Roman" panose="02020603050405020304" pitchFamily="18" charset="0"/>
                    <a:cs typeface="Times New Roman" panose="02020603050405020304" pitchFamily="18" charset="0"/>
                  </a:rPr>
                  <a:t>A</a:t>
                </a:r>
                <a:r>
                  <a:rPr lang="fr-FR" i="1" dirty="0"/>
                  <a:t>.</a:t>
                </a:r>
                <a:endParaRPr lang="en-US" i="1" dirty="0"/>
              </a:p>
            </p:txBody>
          </p:sp>
        </mc:Choice>
        <mc:Fallback xmlns="">
          <p:sp>
            <p:nvSpPr>
              <p:cNvPr id="6" name="Rectangle 5"/>
              <p:cNvSpPr>
                <a:spLocks noRot="1" noChangeAspect="1" noMove="1" noResize="1" noEditPoints="1" noAdjustHandles="1" noChangeArrowheads="1" noChangeShapeType="1" noTextEdit="1"/>
              </p:cNvSpPr>
              <p:nvPr/>
            </p:nvSpPr>
            <p:spPr>
              <a:xfrm>
                <a:off x="3834187" y="1248116"/>
                <a:ext cx="1497526" cy="435504"/>
              </a:xfrm>
              <a:prstGeom prst="rect">
                <a:avLst/>
              </a:prstGeom>
              <a:blipFill>
                <a:blip r:embed="rId3"/>
                <a:stretch>
                  <a:fillRect l="-806" b="-2740"/>
                </a:stretch>
              </a:blipFill>
              <a:ln>
                <a:solidFill>
                  <a:srgbClr val="C00000"/>
                </a:solid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21" y="1879476"/>
            <a:ext cx="2482240" cy="185491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166" y="1879476"/>
            <a:ext cx="2488183" cy="185935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8954" y="1879475"/>
            <a:ext cx="2482241" cy="1854911"/>
          </a:xfrm>
          <a:prstGeom prst="rect">
            <a:avLst/>
          </a:prstGeom>
        </p:spPr>
      </p:pic>
      <p:sp>
        <p:nvSpPr>
          <p:cNvPr id="11" name="TextBox 10"/>
          <p:cNvSpPr txBox="1"/>
          <p:nvPr/>
        </p:nvSpPr>
        <p:spPr>
          <a:xfrm>
            <a:off x="1332877" y="3734386"/>
            <a:ext cx="1071127"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Hazy image</a:t>
            </a:r>
            <a:endParaRPr lang="en-US" dirty="0">
              <a:latin typeface="Cambria" panose="02040503050406030204" pitchFamily="18" charset="0"/>
              <a:ea typeface="Cambria" panose="02040503050406030204" pitchFamily="18" charset="0"/>
            </a:endParaRPr>
          </a:p>
        </p:txBody>
      </p:sp>
      <p:sp>
        <p:nvSpPr>
          <p:cNvPr id="12" name="TextBox 11"/>
          <p:cNvSpPr txBox="1"/>
          <p:nvPr/>
        </p:nvSpPr>
        <p:spPr>
          <a:xfrm>
            <a:off x="3780486" y="3706199"/>
            <a:ext cx="1604927"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Transmission map</a:t>
            </a:r>
            <a:endParaRPr lang="en-US" dirty="0">
              <a:latin typeface="Cambria" panose="02040503050406030204" pitchFamily="18" charset="0"/>
              <a:ea typeface="Cambria" panose="02040503050406030204" pitchFamily="18" charset="0"/>
            </a:endParaRPr>
          </a:p>
        </p:txBody>
      </p:sp>
      <p:sp>
        <p:nvSpPr>
          <p:cNvPr id="13" name="TextBox 12"/>
          <p:cNvSpPr txBox="1"/>
          <p:nvPr/>
        </p:nvSpPr>
        <p:spPr>
          <a:xfrm>
            <a:off x="6804511" y="3706198"/>
            <a:ext cx="141417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Haze free image</a:t>
            </a:r>
            <a:endParaRPr lang="en-US" dirty="0">
              <a:latin typeface="Cambria" panose="02040503050406030204" pitchFamily="18" charset="0"/>
              <a:ea typeface="Cambria" panose="02040503050406030204" pitchFamily="18" charset="0"/>
            </a:endParaRPr>
          </a:p>
        </p:txBody>
      </p:sp>
      <p:sp>
        <p:nvSpPr>
          <p:cNvPr id="14" name="Rectangle 13"/>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766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pic>
        <p:nvPicPr>
          <p:cNvPr id="4" name="Picture 3"/>
          <p:cNvPicPr>
            <a:picLocks noChangeAspect="1"/>
          </p:cNvPicPr>
          <p:nvPr/>
        </p:nvPicPr>
        <p:blipFill>
          <a:blip r:embed="rId3"/>
          <a:stretch>
            <a:fillRect/>
          </a:stretch>
        </p:blipFill>
        <p:spPr>
          <a:xfrm>
            <a:off x="1969948" y="908613"/>
            <a:ext cx="5226004" cy="3244133"/>
          </a:xfrm>
          <a:prstGeom prst="rect">
            <a:avLst/>
          </a:prstGeom>
        </p:spPr>
      </p:pic>
      <p:sp>
        <p:nvSpPr>
          <p:cNvPr id="5" name="Rectangle 4"/>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158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4" name="TextBox 3"/>
          <p:cNvSpPr txBox="1"/>
          <p:nvPr/>
        </p:nvSpPr>
        <p:spPr>
          <a:xfrm>
            <a:off x="0" y="805632"/>
            <a:ext cx="9179169" cy="738664"/>
          </a:xfrm>
          <a:prstGeom prst="rect">
            <a:avLst/>
          </a:prstGeom>
          <a:noFill/>
        </p:spPr>
        <p:txBody>
          <a:bodyPr wrap="square" rtlCol="0">
            <a:spAutoFit/>
          </a:bodyPr>
          <a:lstStyle/>
          <a:p>
            <a:pPr lvl="0"/>
            <a:r>
              <a:rPr lang="vi-VN" dirty="0">
                <a:latin typeface="Times New Roman (Headings)"/>
              </a:rPr>
              <a:t>Color channel </a:t>
            </a:r>
            <a:r>
              <a:rPr lang="vi-VN" dirty="0" smtClean="0">
                <a:latin typeface="Times New Roman (Headings)"/>
              </a:rPr>
              <a:t>prior </a:t>
            </a:r>
            <a:r>
              <a:rPr lang="vi-VN" dirty="0">
                <a:latin typeface="Times New Roman (Headings)"/>
              </a:rPr>
              <a:t>dựa trên quan sát về biến động đều đặn của các thuộc tính màu sắc trong hình ảnh mờ. Cụ thể, </a:t>
            </a:r>
            <a:r>
              <a:rPr lang="en-US" dirty="0" err="1" smtClean="0">
                <a:latin typeface="Times New Roman (Headings)"/>
              </a:rPr>
              <a:t>sự</a:t>
            </a:r>
            <a:r>
              <a:rPr lang="en-US" dirty="0" smtClean="0">
                <a:latin typeface="Times New Roman (Headings)"/>
              </a:rPr>
              <a:t> </a:t>
            </a:r>
            <a:r>
              <a:rPr lang="en-US" dirty="0" err="1" smtClean="0">
                <a:latin typeface="Times New Roman (Headings)"/>
              </a:rPr>
              <a:t>biến</a:t>
            </a:r>
            <a:r>
              <a:rPr lang="en-US" dirty="0" smtClean="0">
                <a:latin typeface="Times New Roman (Headings)"/>
              </a:rPr>
              <a:t> </a:t>
            </a:r>
            <a:r>
              <a:rPr lang="en-US" dirty="0" err="1" smtClean="0">
                <a:latin typeface="Times New Roman (Headings)"/>
              </a:rPr>
              <a:t>động</a:t>
            </a:r>
            <a:r>
              <a:rPr lang="en-US" dirty="0" smtClean="0">
                <a:latin typeface="Times New Roman (Headings)"/>
              </a:rPr>
              <a:t> </a:t>
            </a:r>
            <a:r>
              <a:rPr lang="en-US" dirty="0" err="1" smtClean="0">
                <a:latin typeface="Times New Roman (Headings)"/>
              </a:rPr>
              <a:t>của</a:t>
            </a:r>
            <a:r>
              <a:rPr lang="en-US" dirty="0" smtClean="0">
                <a:latin typeface="Times New Roman (Headings)"/>
              </a:rPr>
              <a:t> 2 </a:t>
            </a:r>
            <a:r>
              <a:rPr lang="en-US" dirty="0" err="1" smtClean="0">
                <a:latin typeface="Times New Roman (Headings)"/>
              </a:rPr>
              <a:t>kênh</a:t>
            </a:r>
            <a:r>
              <a:rPr lang="en-US" dirty="0" smtClean="0">
                <a:latin typeface="Times New Roman (Headings)"/>
              </a:rPr>
              <a:t> sang (value) </a:t>
            </a:r>
            <a:r>
              <a:rPr lang="en-US" dirty="0" err="1" smtClean="0">
                <a:latin typeface="Times New Roman (Headings)"/>
              </a:rPr>
              <a:t>và</a:t>
            </a:r>
            <a:r>
              <a:rPr lang="en-US" dirty="0" smtClean="0">
                <a:latin typeface="Times New Roman (Headings)"/>
              </a:rPr>
              <a:t> </a:t>
            </a:r>
            <a:r>
              <a:rPr lang="en-US" dirty="0" err="1" smtClean="0">
                <a:latin typeface="Times New Roman (Headings)"/>
              </a:rPr>
              <a:t>kênh</a:t>
            </a:r>
            <a:r>
              <a:rPr lang="en-US" dirty="0" smtClean="0">
                <a:latin typeface="Times New Roman (Headings)"/>
              </a:rPr>
              <a:t> </a:t>
            </a:r>
            <a:r>
              <a:rPr lang="en-US" dirty="0" err="1" smtClean="0">
                <a:latin typeface="Times New Roman (Headings)"/>
              </a:rPr>
              <a:t>bão</a:t>
            </a:r>
            <a:r>
              <a:rPr lang="en-US" dirty="0" smtClean="0">
                <a:latin typeface="Times New Roman (Headings)"/>
              </a:rPr>
              <a:t> </a:t>
            </a:r>
            <a:r>
              <a:rPr lang="en-US" dirty="0" err="1" smtClean="0">
                <a:latin typeface="Times New Roman (Headings)"/>
              </a:rPr>
              <a:t>hòa</a:t>
            </a:r>
            <a:r>
              <a:rPr lang="en-US" dirty="0" smtClean="0">
                <a:latin typeface="Times New Roman (Headings)"/>
              </a:rPr>
              <a:t> (saturation) </a:t>
            </a:r>
            <a:r>
              <a:rPr lang="en-US" dirty="0" err="1" smtClean="0">
                <a:latin typeface="Times New Roman (Headings)"/>
              </a:rPr>
              <a:t>có</a:t>
            </a:r>
            <a:r>
              <a:rPr lang="en-US" dirty="0" smtClean="0">
                <a:latin typeface="Times New Roman (Headings)"/>
              </a:rPr>
              <a:t> </a:t>
            </a:r>
            <a:r>
              <a:rPr lang="en-US" dirty="0" err="1" smtClean="0">
                <a:latin typeface="Times New Roman (Headings)"/>
              </a:rPr>
              <a:t>sự</a:t>
            </a:r>
            <a:r>
              <a:rPr lang="en-US" dirty="0" smtClean="0">
                <a:latin typeface="Times New Roman (Headings)"/>
              </a:rPr>
              <a:t> </a:t>
            </a:r>
            <a:r>
              <a:rPr lang="en-US" dirty="0" err="1" smtClean="0">
                <a:latin typeface="Times New Roman (Headings)"/>
              </a:rPr>
              <a:t>tuyến</a:t>
            </a:r>
            <a:r>
              <a:rPr lang="en-US" dirty="0" smtClean="0">
                <a:latin typeface="Times New Roman (Headings)"/>
              </a:rPr>
              <a:t> </a:t>
            </a:r>
            <a:r>
              <a:rPr lang="en-US" dirty="0" err="1" smtClean="0">
                <a:latin typeface="Times New Roman (Headings)"/>
              </a:rPr>
              <a:t>tính</a:t>
            </a:r>
            <a:r>
              <a:rPr lang="en-US" dirty="0" smtClean="0">
                <a:latin typeface="Times New Roman (Headings)"/>
              </a:rPr>
              <a:t> </a:t>
            </a:r>
            <a:r>
              <a:rPr lang="en-US" dirty="0" err="1" smtClean="0">
                <a:latin typeface="Times New Roman (Headings)"/>
              </a:rPr>
              <a:t>với</a:t>
            </a:r>
            <a:r>
              <a:rPr lang="en-US" dirty="0" smtClean="0">
                <a:latin typeface="Times New Roman (Headings)"/>
              </a:rPr>
              <a:t> </a:t>
            </a:r>
            <a:r>
              <a:rPr lang="en-US" dirty="0" err="1" smtClean="0">
                <a:latin typeface="Times New Roman (Headings)"/>
              </a:rPr>
              <a:t>độ</a:t>
            </a:r>
            <a:r>
              <a:rPr lang="en-US" dirty="0" smtClean="0">
                <a:latin typeface="Times New Roman (Headings)"/>
              </a:rPr>
              <a:t> </a:t>
            </a:r>
            <a:r>
              <a:rPr lang="en-US" dirty="0" err="1" smtClean="0">
                <a:latin typeface="Times New Roman (Headings)"/>
              </a:rPr>
              <a:t>dày</a:t>
            </a:r>
            <a:r>
              <a:rPr lang="en-US" dirty="0" smtClean="0">
                <a:latin typeface="Times New Roman (Headings)"/>
              </a:rPr>
              <a:t> </a:t>
            </a:r>
            <a:r>
              <a:rPr lang="en-US" dirty="0" err="1" smtClean="0">
                <a:latin typeface="Times New Roman (Headings)"/>
              </a:rPr>
              <a:t>sương</a:t>
            </a:r>
            <a:r>
              <a:rPr lang="en-US" dirty="0" smtClean="0">
                <a:latin typeface="Times New Roman (Headings)"/>
              </a:rPr>
              <a:t> </a:t>
            </a:r>
            <a:r>
              <a:rPr lang="en-US" dirty="0" err="1" smtClean="0">
                <a:latin typeface="Times New Roman (Headings)"/>
              </a:rPr>
              <a:t>mờ</a:t>
            </a:r>
            <a:r>
              <a:rPr lang="en-US" dirty="0" smtClean="0">
                <a:latin typeface="Times New Roman (Headings)"/>
              </a:rPr>
              <a:t> </a:t>
            </a:r>
            <a:r>
              <a:rPr lang="en-US" dirty="0" err="1" smtClean="0">
                <a:latin typeface="Times New Roman (Headings)"/>
              </a:rPr>
              <a:t>trong</a:t>
            </a:r>
            <a:r>
              <a:rPr lang="en-US" dirty="0" smtClean="0">
                <a:latin typeface="Times New Roman (Headings)"/>
              </a:rPr>
              <a:t> </a:t>
            </a:r>
            <a:r>
              <a:rPr lang="en-US" dirty="0" err="1" smtClean="0">
                <a:latin typeface="Times New Roman (Headings)"/>
              </a:rPr>
              <a:t>ảnh</a:t>
            </a:r>
            <a:r>
              <a:rPr lang="en-US" dirty="0" smtClean="0">
                <a:latin typeface="Times New Roman (Headings)"/>
              </a:rPr>
              <a:t> </a:t>
            </a:r>
            <a:r>
              <a:rPr lang="en-US" dirty="0" err="1" smtClean="0">
                <a:latin typeface="Times New Roman (Headings)"/>
              </a:rPr>
              <a:t>mờ</a:t>
            </a:r>
            <a:r>
              <a:rPr lang="en-US" dirty="0" smtClean="0">
                <a:latin typeface="Times New Roman (Headings)"/>
              </a:rPr>
              <a:t>.</a:t>
            </a:r>
            <a:endParaRPr lang="en-US" sz="1100" i="1" dirty="0">
              <a:latin typeface="Times New Roman (Headings)"/>
            </a:endParaRPr>
          </a:p>
        </p:txBody>
      </p:sp>
      <p:pic>
        <p:nvPicPr>
          <p:cNvPr id="7" name="Picture 2" descr="https://ieeexplore.ieee.org/mediastore_new/IEEE/content/media/83/7131605/7128396/shao2abcd-2446191-lar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031" y="1642769"/>
            <a:ext cx="3199105" cy="2387625"/>
          </a:xfrm>
          <a:prstGeom prst="rect">
            <a:avLst/>
          </a:prstGeom>
          <a:noFill/>
        </p:spPr>
      </p:pic>
      <p:sp>
        <p:nvSpPr>
          <p:cNvPr id="8" name="TextBox 7"/>
          <p:cNvSpPr txBox="1"/>
          <p:nvPr/>
        </p:nvSpPr>
        <p:spPr>
          <a:xfrm>
            <a:off x="-6635" y="4128867"/>
            <a:ext cx="9179169" cy="769441"/>
          </a:xfrm>
          <a:prstGeom prst="rect">
            <a:avLst/>
          </a:prstGeom>
          <a:noFill/>
        </p:spPr>
        <p:txBody>
          <a:bodyPr wrap="square" rtlCol="0">
            <a:spAutoFit/>
          </a:bodyPr>
          <a:lstStyle/>
          <a:p>
            <a:pPr lvl="0"/>
            <a:r>
              <a:rPr lang="vi-VN" altLang="en-US" sz="1100" i="1" dirty="0">
                <a:latin typeface="+mj-lt"/>
              </a:rPr>
              <a:t>Nồng độ của sương mù có mối tương quan dương với sự khác biệt giữa độ sáng và độ bão hòa. (a) Một hình ảnh mờ ảo. (b) Hình ảnh cận cảnh của vùng sương mù dày đặc và biểu đồ của nó. (c) Hình ảnh cận cảnh của một vùng có sương mù vừa phải và biểu đồ của nó. (d) Hình ảnh cận cảnh của vùng không có khói mù và biểu đồ của nó. </a:t>
            </a:r>
          </a:p>
          <a:p>
            <a:endParaRPr lang="en-US" sz="1100" i="1" dirty="0"/>
          </a:p>
        </p:txBody>
      </p:sp>
      <p:sp>
        <p:nvSpPr>
          <p:cNvPr id="6" name="Rectangle 5"/>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736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pic>
        <p:nvPicPr>
          <p:cNvPr id="2" name="Picture 1"/>
          <p:cNvPicPr>
            <a:picLocks noChangeAspect="1"/>
          </p:cNvPicPr>
          <p:nvPr/>
        </p:nvPicPr>
        <p:blipFill>
          <a:blip r:embed="rId3"/>
          <a:stretch>
            <a:fillRect/>
          </a:stretch>
        </p:blipFill>
        <p:spPr>
          <a:xfrm>
            <a:off x="3265935" y="963510"/>
            <a:ext cx="2634030" cy="2395872"/>
          </a:xfrm>
          <a:prstGeom prst="rect">
            <a:avLst/>
          </a:prstGeom>
        </p:spPr>
      </p:pic>
      <p:sp>
        <p:nvSpPr>
          <p:cNvPr id="3" name="Rectangle 2"/>
          <p:cNvSpPr/>
          <p:nvPr/>
        </p:nvSpPr>
        <p:spPr>
          <a:xfrm>
            <a:off x="3656254" y="3559119"/>
            <a:ext cx="1853392" cy="307777"/>
          </a:xfrm>
          <a:prstGeom prst="rect">
            <a:avLst/>
          </a:prstGeom>
        </p:spPr>
        <p:txBody>
          <a:bodyPr wrap="none">
            <a:spAutoFit/>
          </a:bodyPr>
          <a:lstStyle/>
          <a:p>
            <a:r>
              <a:rPr lang="en-US" i="1" dirty="0">
                <a:solidFill>
                  <a:srgbClr val="333333"/>
                </a:solidFill>
                <a:latin typeface="Cambria Math" panose="02040503050406030204" pitchFamily="18" charset="0"/>
                <a:ea typeface="Cambria Math" panose="02040503050406030204" pitchFamily="18" charset="0"/>
              </a:rPr>
              <a:t>d(x)∝c(x)∝v(x)−s(x)</a:t>
            </a:r>
            <a:endParaRPr lang="en-US" i="1" dirty="0">
              <a:latin typeface="Cambria Math" panose="02040503050406030204" pitchFamily="18" charset="0"/>
              <a:ea typeface="Cambria Math" panose="02040503050406030204" pitchFamily="18" charset="0"/>
            </a:endParaRPr>
          </a:p>
        </p:txBody>
      </p:sp>
      <p:sp>
        <p:nvSpPr>
          <p:cNvPr id="7" name="Rectangle 6"/>
          <p:cNvSpPr/>
          <p:nvPr/>
        </p:nvSpPr>
        <p:spPr>
          <a:xfrm>
            <a:off x="418340" y="3615390"/>
            <a:ext cx="2424062" cy="954107"/>
          </a:xfrm>
          <a:prstGeom prst="rect">
            <a:avLst/>
          </a:prstGeom>
        </p:spPr>
        <p:txBody>
          <a:bodyPr wrap="none">
            <a:spAutoFit/>
          </a:bodyPr>
          <a:lstStyle/>
          <a:p>
            <a:r>
              <a:rPr lang="en-US" dirty="0" smtClean="0">
                <a:solidFill>
                  <a:srgbClr val="333333"/>
                </a:solidFill>
                <a:latin typeface="Cambria" panose="02040503050406030204" pitchFamily="18" charset="0"/>
                <a:ea typeface="Cambria" panose="02040503050406030204" pitchFamily="18" charset="0"/>
              </a:rPr>
              <a:t>d: </a:t>
            </a:r>
            <a:r>
              <a:rPr lang="en-US" dirty="0" err="1" smtClean="0">
                <a:solidFill>
                  <a:srgbClr val="333333"/>
                </a:solidFill>
                <a:latin typeface="Cambria" panose="02040503050406030204" pitchFamily="18" charset="0"/>
                <a:ea typeface="Cambria" panose="02040503050406030204" pitchFamily="18" charset="0"/>
              </a:rPr>
              <a:t>độ</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sâu</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ảnh</a:t>
            </a:r>
            <a:endParaRPr lang="en-US" dirty="0" smtClean="0">
              <a:solidFill>
                <a:srgbClr val="333333"/>
              </a:solidFill>
              <a:latin typeface="Cambria" panose="02040503050406030204" pitchFamily="18" charset="0"/>
              <a:ea typeface="Cambria" panose="02040503050406030204" pitchFamily="18" charset="0"/>
            </a:endParaRPr>
          </a:p>
          <a:p>
            <a:r>
              <a:rPr lang="en-US" dirty="0" smtClean="0">
                <a:solidFill>
                  <a:srgbClr val="333333"/>
                </a:solidFill>
                <a:latin typeface="Cambria" panose="02040503050406030204" pitchFamily="18" charset="0"/>
                <a:ea typeface="Cambria" panose="02040503050406030204" pitchFamily="18" charset="0"/>
              </a:rPr>
              <a:t>c: </a:t>
            </a:r>
            <a:r>
              <a:rPr lang="en-US" dirty="0" err="1" smtClean="0">
                <a:solidFill>
                  <a:srgbClr val="333333"/>
                </a:solidFill>
                <a:latin typeface="Cambria" panose="02040503050406030204" pitchFamily="18" charset="0"/>
                <a:ea typeface="Cambria" panose="02040503050406030204" pitchFamily="18" charset="0"/>
              </a:rPr>
              <a:t>độ</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phủ</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của</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sương</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mờ</a:t>
            </a:r>
            <a:endParaRPr lang="en-US" dirty="0" smtClean="0">
              <a:solidFill>
                <a:srgbClr val="333333"/>
              </a:solidFill>
              <a:latin typeface="Cambria" panose="02040503050406030204" pitchFamily="18" charset="0"/>
              <a:ea typeface="Cambria" panose="02040503050406030204" pitchFamily="18" charset="0"/>
            </a:endParaRPr>
          </a:p>
          <a:p>
            <a:r>
              <a:rPr lang="en-US" dirty="0" smtClean="0">
                <a:solidFill>
                  <a:srgbClr val="333333"/>
                </a:solidFill>
                <a:latin typeface="Cambria" panose="02040503050406030204" pitchFamily="18" charset="0"/>
                <a:ea typeface="Cambria" panose="02040503050406030204" pitchFamily="18" charset="0"/>
              </a:rPr>
              <a:t>v: </a:t>
            </a:r>
            <a:r>
              <a:rPr lang="en-US" dirty="0" err="1" smtClean="0">
                <a:solidFill>
                  <a:srgbClr val="333333"/>
                </a:solidFill>
                <a:latin typeface="Cambria" panose="02040503050406030204" pitchFamily="18" charset="0"/>
                <a:ea typeface="Cambria" panose="02040503050406030204" pitchFamily="18" charset="0"/>
              </a:rPr>
              <a:t>kênh</a:t>
            </a:r>
            <a:r>
              <a:rPr lang="en-US" dirty="0" smtClean="0">
                <a:solidFill>
                  <a:srgbClr val="333333"/>
                </a:solidFill>
                <a:latin typeface="Cambria" panose="02040503050406030204" pitchFamily="18" charset="0"/>
                <a:ea typeface="Cambria" panose="02040503050406030204" pitchFamily="18" charset="0"/>
              </a:rPr>
              <a:t> sang (value)</a:t>
            </a:r>
          </a:p>
          <a:p>
            <a:r>
              <a:rPr lang="en-US" dirty="0" smtClean="0">
                <a:solidFill>
                  <a:srgbClr val="333333"/>
                </a:solidFill>
                <a:latin typeface="Cambria" panose="02040503050406030204" pitchFamily="18" charset="0"/>
                <a:ea typeface="Cambria" panose="02040503050406030204" pitchFamily="18" charset="0"/>
              </a:rPr>
              <a:t>s: </a:t>
            </a:r>
            <a:r>
              <a:rPr lang="en-US" dirty="0" err="1" smtClean="0">
                <a:solidFill>
                  <a:srgbClr val="333333"/>
                </a:solidFill>
                <a:latin typeface="Cambria" panose="02040503050406030204" pitchFamily="18" charset="0"/>
                <a:ea typeface="Cambria" panose="02040503050406030204" pitchFamily="18" charset="0"/>
              </a:rPr>
              <a:t>kênh</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bão</a:t>
            </a:r>
            <a:r>
              <a:rPr lang="en-US" dirty="0" smtClean="0">
                <a:solidFill>
                  <a:srgbClr val="333333"/>
                </a:solidFill>
                <a:latin typeface="Cambria" panose="02040503050406030204" pitchFamily="18" charset="0"/>
                <a:ea typeface="Cambria" panose="02040503050406030204" pitchFamily="18" charset="0"/>
              </a:rPr>
              <a:t> </a:t>
            </a:r>
            <a:r>
              <a:rPr lang="en-US" dirty="0" err="1" smtClean="0">
                <a:solidFill>
                  <a:srgbClr val="333333"/>
                </a:solidFill>
                <a:latin typeface="Cambria" panose="02040503050406030204" pitchFamily="18" charset="0"/>
                <a:ea typeface="Cambria" panose="02040503050406030204" pitchFamily="18" charset="0"/>
              </a:rPr>
              <a:t>hòa</a:t>
            </a:r>
            <a:r>
              <a:rPr lang="en-US" dirty="0" smtClean="0">
                <a:solidFill>
                  <a:srgbClr val="333333"/>
                </a:solidFill>
                <a:latin typeface="Cambria" panose="02040503050406030204" pitchFamily="18" charset="0"/>
                <a:ea typeface="Cambria" panose="02040503050406030204" pitchFamily="18" charset="0"/>
              </a:rPr>
              <a:t> (saturation)</a:t>
            </a:r>
            <a:endParaRPr lang="en-US" dirty="0">
              <a:latin typeface="Cambria" panose="02040503050406030204" pitchFamily="18" charset="0"/>
              <a:ea typeface="Cambria" panose="02040503050406030204" pitchFamily="18" charset="0"/>
            </a:endParaRPr>
          </a:p>
        </p:txBody>
      </p:sp>
      <p:sp>
        <p:nvSpPr>
          <p:cNvPr id="5" name="Down Arrow 4"/>
          <p:cNvSpPr/>
          <p:nvPr/>
        </p:nvSpPr>
        <p:spPr>
          <a:xfrm>
            <a:off x="4535272" y="3359382"/>
            <a:ext cx="95356" cy="199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1450" y="881106"/>
            <a:ext cx="1981633"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1. </a:t>
            </a:r>
            <a:r>
              <a:rPr lang="en-US" dirty="0" err="1" smtClean="0">
                <a:latin typeface="Cambria" panose="02040503050406030204" pitchFamily="18" charset="0"/>
                <a:ea typeface="Cambria" panose="02040503050406030204" pitchFamily="18" charset="0"/>
              </a:rPr>
              <a:t>Tính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toán</a:t>
            </a:r>
            <a:r>
              <a:rPr lang="en-US" dirty="0" smtClean="0">
                <a:latin typeface="Cambria" panose="02040503050406030204" pitchFamily="18" charset="0"/>
                <a:ea typeface="Cambria" panose="02040503050406030204" pitchFamily="18" charset="0"/>
              </a:rPr>
              <a:t> Depth Map</a:t>
            </a:r>
            <a:endParaRPr lang="en-US" dirty="0">
              <a:latin typeface="Cambria" panose="02040503050406030204" pitchFamily="18" charset="0"/>
              <a:ea typeface="Cambria" panose="02040503050406030204" pitchFamily="18" charset="0"/>
            </a:endParaRPr>
          </a:p>
        </p:txBody>
      </p:sp>
      <p:sp>
        <p:nvSpPr>
          <p:cNvPr id="8" name="Rectangle 7"/>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0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6" name="Rectangle 5"/>
          <p:cNvSpPr/>
          <p:nvPr/>
        </p:nvSpPr>
        <p:spPr>
          <a:xfrm>
            <a:off x="3656254" y="858122"/>
            <a:ext cx="1853392" cy="307777"/>
          </a:xfrm>
          <a:prstGeom prst="rect">
            <a:avLst/>
          </a:prstGeom>
        </p:spPr>
        <p:txBody>
          <a:bodyPr wrap="none">
            <a:spAutoFit/>
          </a:bodyPr>
          <a:lstStyle/>
          <a:p>
            <a:r>
              <a:rPr lang="en-US" i="1" dirty="0">
                <a:solidFill>
                  <a:srgbClr val="333333"/>
                </a:solidFill>
                <a:latin typeface="Cambria Math" panose="02040503050406030204" pitchFamily="18" charset="0"/>
                <a:ea typeface="Cambria Math" panose="02040503050406030204" pitchFamily="18" charset="0"/>
              </a:rPr>
              <a:t>d(x)∝c(x)∝v(x)−s(x)</a:t>
            </a:r>
            <a:endParaRPr lang="en-US" i="1" dirty="0">
              <a:latin typeface="Cambria Math" panose="02040503050406030204" pitchFamily="18" charset="0"/>
              <a:ea typeface="Cambria Math" panose="02040503050406030204" pitchFamily="18" charset="0"/>
            </a:endParaRPr>
          </a:p>
        </p:txBody>
      </p:sp>
      <p:sp>
        <p:nvSpPr>
          <p:cNvPr id="3" name="Down Arrow 2"/>
          <p:cNvSpPr/>
          <p:nvPr/>
        </p:nvSpPr>
        <p:spPr>
          <a:xfrm>
            <a:off x="4480560" y="1207494"/>
            <a:ext cx="203982" cy="260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3063833" y="1509342"/>
                <a:ext cx="303743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33333"/>
                          </a:solidFill>
                          <a:latin typeface="Cambria Math" panose="02040503050406030204" pitchFamily="18" charset="0"/>
                          <a:ea typeface="Cambria Math" panose="02040503050406030204" pitchFamily="18" charset="0"/>
                        </a:rPr>
                        <m:t>𝑑</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b="0" i="1" dirty="0" smtClean="0">
                              <a:solidFill>
                                <a:srgbClr val="333333"/>
                              </a:solidFill>
                              <a:latin typeface="Cambria Math" panose="02040503050406030204" pitchFamily="18" charset="0"/>
                              <a:ea typeface="Cambria Math" panose="02040503050406030204" pitchFamily="18" charset="0"/>
                            </a:rPr>
                            <m:t>0</m:t>
                          </m:r>
                        </m:sub>
                      </m:sSub>
                      <m:r>
                        <a:rPr lang="el-GR" i="1" dirty="0" smtClean="0">
                          <a:solidFill>
                            <a:srgbClr val="333333"/>
                          </a:solidFill>
                          <a:latin typeface="Cambria Math" panose="02040503050406030204" pitchFamily="18" charset="0"/>
                          <a:ea typeface="Cambria Math" panose="02040503050406030204" pitchFamily="18" charset="0"/>
                        </a:rPr>
                        <m:t>+</m:t>
                      </m:r>
                      <m:sSub>
                        <m:sSubPr>
                          <m:ctrlPr>
                            <a:rPr lang="el-GR" i="1" dirty="0" smtClean="0">
                              <a:solidFill>
                                <a:srgbClr val="333333"/>
                              </a:solidFill>
                              <a:latin typeface="Cambria Math" panose="02040503050406030204" pitchFamily="18" charset="0"/>
                              <a:ea typeface="Cambria Math" panose="02040503050406030204" pitchFamily="18" charset="0"/>
                            </a:rPr>
                          </m:ctrlPr>
                        </m:sSubPr>
                        <m:e>
                          <m:r>
                            <a:rPr lang="el-GR" i="1" dirty="0" smtClean="0">
                              <a:solidFill>
                                <a:srgbClr val="333333"/>
                              </a:solidFill>
                              <a:latin typeface="Cambria Math" panose="02040503050406030204" pitchFamily="18" charset="0"/>
                              <a:ea typeface="Cambria Math" panose="02040503050406030204" pitchFamily="18" charset="0"/>
                            </a:rPr>
                            <m:t>𝜃</m:t>
                          </m:r>
                        </m:e>
                        <m:sub>
                          <m:r>
                            <a:rPr lang="en-US" b="0" i="1" dirty="0" smtClean="0">
                              <a:solidFill>
                                <a:srgbClr val="333333"/>
                              </a:solidFill>
                              <a:latin typeface="Cambria Math" panose="02040503050406030204" pitchFamily="18" charset="0"/>
                              <a:ea typeface="Cambria Math" panose="02040503050406030204" pitchFamily="18" charset="0"/>
                            </a:rPr>
                            <m:t>1</m:t>
                          </m:r>
                        </m:sub>
                      </m:sSub>
                      <m:r>
                        <a:rPr lang="en-US" i="1" dirty="0" smtClean="0">
                          <a:solidFill>
                            <a:srgbClr val="333333"/>
                          </a:solidFill>
                          <a:latin typeface="Cambria Math" panose="02040503050406030204" pitchFamily="18" charset="0"/>
                          <a:ea typeface="Cambria Math" panose="02040503050406030204" pitchFamily="18" charset="0"/>
                        </a:rPr>
                        <m:t>𝑣</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b="0" i="1" dirty="0" smtClean="0">
                              <a:solidFill>
                                <a:srgbClr val="333333"/>
                              </a:solidFill>
                              <a:latin typeface="Cambria Math" panose="02040503050406030204" pitchFamily="18" charset="0"/>
                              <a:ea typeface="Cambria Math" panose="02040503050406030204" pitchFamily="18" charset="0"/>
                            </a:rPr>
                            <m:t>2</m:t>
                          </m:r>
                        </m:sub>
                      </m:sSub>
                      <m:r>
                        <a:rPr lang="en-US" i="1" dirty="0" smtClean="0">
                          <a:solidFill>
                            <a:srgbClr val="333333"/>
                          </a:solidFill>
                          <a:latin typeface="Cambria Math" panose="02040503050406030204" pitchFamily="18" charset="0"/>
                          <a:ea typeface="Cambria Math" panose="02040503050406030204" pitchFamily="18" charset="0"/>
                        </a:rPr>
                        <m:t>𝑠</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r>
                        <a:rPr lang="el-GR" i="1" dirty="0" smtClean="0">
                          <a:solidFill>
                            <a:srgbClr val="FF0000"/>
                          </a:solidFill>
                          <a:latin typeface="Cambria Math" panose="02040503050406030204" pitchFamily="18" charset="0"/>
                          <a:ea typeface="Cambria Math" panose="02040503050406030204" pitchFamily="18" charset="0"/>
                        </a:rPr>
                        <m:t>𝜀</m:t>
                      </m:r>
                      <m:r>
                        <a:rPr lang="el-GR"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063833" y="1509342"/>
                <a:ext cx="3037435" cy="307777"/>
              </a:xfrm>
              <a:prstGeom prst="rect">
                <a:avLst/>
              </a:prstGeom>
              <a:blipFill>
                <a:blip r:embed="rId3"/>
                <a:stretch>
                  <a:fillRect b="-10000"/>
                </a:stretch>
              </a:blipFill>
            </p:spPr>
            <p:txBody>
              <a:bodyPr/>
              <a:lstStyle/>
              <a:p>
                <a:r>
                  <a:rPr lang="en-US">
                    <a:noFill/>
                  </a:rPr>
                  <a:t> </a:t>
                </a:r>
              </a:p>
            </p:txBody>
          </p:sp>
        </mc:Fallback>
      </mc:AlternateContent>
      <p:cxnSp>
        <p:nvCxnSpPr>
          <p:cNvPr id="8" name="Straight Arrow Connector 7"/>
          <p:cNvCxnSpPr/>
          <p:nvPr/>
        </p:nvCxnSpPr>
        <p:spPr>
          <a:xfrm flipV="1">
            <a:off x="5711483" y="1165899"/>
            <a:ext cx="1259059" cy="40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70542" y="1012010"/>
            <a:ext cx="1975221" cy="307777"/>
          </a:xfrm>
          <a:prstGeom prst="rect">
            <a:avLst/>
          </a:prstGeom>
          <a:noFill/>
        </p:spPr>
        <p:txBody>
          <a:bodyPr wrap="none" rtlCol="0">
            <a:spAutoFit/>
          </a:bodyPr>
          <a:lstStyle/>
          <a:p>
            <a:r>
              <a:rPr lang="en-US" dirty="0" err="1">
                <a:latin typeface="Times New Roman (Headings)"/>
              </a:rPr>
              <a:t>b</a:t>
            </a:r>
            <a:r>
              <a:rPr lang="en-US" dirty="0" err="1" smtClean="0">
                <a:latin typeface="Times New Roman (Headings)"/>
              </a:rPr>
              <a:t>iến</a:t>
            </a:r>
            <a:r>
              <a:rPr lang="en-US" dirty="0" smtClean="0">
                <a:latin typeface="Times New Roman (Headings)"/>
              </a:rPr>
              <a:t> </a:t>
            </a:r>
            <a:r>
              <a:rPr lang="en-US" dirty="0" err="1" smtClean="0">
                <a:latin typeface="Times New Roman (Headings)"/>
              </a:rPr>
              <a:t>ngẫu</a:t>
            </a:r>
            <a:r>
              <a:rPr lang="en-US" dirty="0" smtClean="0">
                <a:latin typeface="Times New Roman (Headings)"/>
              </a:rPr>
              <a:t> </a:t>
            </a:r>
            <a:r>
              <a:rPr lang="en-US" dirty="0" err="1" smtClean="0">
                <a:latin typeface="Times New Roman (Headings)"/>
              </a:rPr>
              <a:t>nhiên</a:t>
            </a:r>
            <a:r>
              <a:rPr lang="en-US" dirty="0" smtClean="0">
                <a:latin typeface="Times New Roman (Headings)"/>
              </a:rPr>
              <a:t> </a:t>
            </a:r>
            <a:r>
              <a:rPr lang="en-US" dirty="0" err="1" smtClean="0">
                <a:latin typeface="Times New Roman (Headings)"/>
              </a:rPr>
              <a:t>sai</a:t>
            </a:r>
            <a:r>
              <a:rPr lang="en-US" dirty="0" smtClean="0">
                <a:latin typeface="Times New Roman (Headings)"/>
              </a:rPr>
              <a:t> </a:t>
            </a:r>
            <a:r>
              <a:rPr lang="en-US" dirty="0" err="1" smtClean="0">
                <a:latin typeface="Times New Roman (Headings)"/>
              </a:rPr>
              <a:t>số</a:t>
            </a:r>
            <a:endParaRPr lang="en-US" dirty="0">
              <a:latin typeface="Times New Roman (Headings)"/>
            </a:endParaRPr>
          </a:p>
        </p:txBody>
      </p:sp>
      <mc:AlternateContent xmlns:mc="http://schemas.openxmlformats.org/markup-compatibility/2006" xmlns:a14="http://schemas.microsoft.com/office/drawing/2010/main">
        <mc:Choice Requires="a14">
          <p:sp>
            <p:nvSpPr>
              <p:cNvPr id="12" name="TextBox 11"/>
              <p:cNvSpPr txBox="1"/>
              <p:nvPr/>
            </p:nvSpPr>
            <p:spPr>
              <a:xfrm>
                <a:off x="0" y="2160562"/>
                <a:ext cx="4171071" cy="738664"/>
              </a:xfrm>
              <a:prstGeom prst="rect">
                <a:avLst/>
              </a:prstGeom>
              <a:noFill/>
            </p:spPr>
            <p:txBody>
              <a:bodyPr wrap="square" rtlCol="0">
                <a:spAutoFit/>
              </a:bodyPr>
              <a:lstStyle/>
              <a:p>
                <a:pPr lvl="0"/>
                <a:r>
                  <a:rPr lang="vi-VN" altLang="en-US" dirty="0">
                    <a:latin typeface="+mj-lt"/>
                  </a:rPr>
                  <a:t>mật độ Gaussian cho ε với giá trị trung bình bằng 0 và biến </a:t>
                </a:r>
                <a14:m>
                  <m:oMath xmlns:m="http://schemas.openxmlformats.org/officeDocument/2006/math">
                    <m:sSup>
                      <m:sSupPr>
                        <m:ctrlPr>
                          <a:rPr lang="en-US" i="1" dirty="0">
                            <a:solidFill>
                              <a:srgbClr val="333333"/>
                            </a:solidFill>
                            <a:latin typeface="Cambria Math" panose="02040503050406030204" pitchFamily="18" charset="0"/>
                            <a:ea typeface="Cambria Math" panose="02040503050406030204" pitchFamily="18" charset="0"/>
                          </a:rPr>
                        </m:ctrlPr>
                      </m:sSupPr>
                      <m:e>
                        <m:r>
                          <a:rPr lang="el-GR" i="1" dirty="0">
                            <a:solidFill>
                              <a:srgbClr val="333333"/>
                            </a:solidFill>
                            <a:latin typeface="Cambria Math" panose="02040503050406030204" pitchFamily="18" charset="0"/>
                            <a:ea typeface="Cambria Math" panose="02040503050406030204" pitchFamily="18" charset="0"/>
                          </a:rPr>
                          <m:t>𝜎</m:t>
                        </m:r>
                      </m:e>
                      <m:sup>
                        <m:r>
                          <a:rPr lang="el-GR" i="1" dirty="0">
                            <a:solidFill>
                              <a:srgbClr val="333333"/>
                            </a:solidFill>
                            <a:latin typeface="Cambria Math" panose="02040503050406030204" pitchFamily="18" charset="0"/>
                            <a:ea typeface="Cambria Math" panose="02040503050406030204" pitchFamily="18" charset="0"/>
                          </a:rPr>
                          <m:t>2</m:t>
                        </m:r>
                      </m:sup>
                    </m:sSup>
                  </m:oMath>
                </a14:m>
                <a:r>
                  <a:rPr lang="vi-VN" altLang="en-US" dirty="0">
                    <a:latin typeface="+mj-lt"/>
                  </a:rPr>
                  <a:t> </a:t>
                </a:r>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0" y="2160562"/>
                <a:ext cx="4171071" cy="738664"/>
              </a:xfrm>
              <a:prstGeom prst="rect">
                <a:avLst/>
              </a:prstGeom>
              <a:blipFill>
                <a:blip r:embed="rId4"/>
                <a:stretch>
                  <a:fillRect l="-439" t="-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98813" y="2160562"/>
                <a:ext cx="458189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33333"/>
                          </a:solidFill>
                          <a:latin typeface="Cambria Math" panose="02040503050406030204" pitchFamily="18" charset="0"/>
                          <a:ea typeface="Cambria Math" panose="02040503050406030204" pitchFamily="18" charset="0"/>
                        </a:rPr>
                        <m:t>𝑑</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𝑝</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𝑑</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r>
                        <a:rPr lang="en-US" i="1" dirty="0" smtClean="0">
                          <a:solidFill>
                            <a:srgbClr val="333333"/>
                          </a:solidFill>
                          <a:latin typeface="Cambria Math" panose="02040503050406030204" pitchFamily="18" charset="0"/>
                          <a:ea typeface="Cambria Math" panose="02040503050406030204" pitchFamily="18" charset="0"/>
                        </a:rPr>
                        <m:t>𝑥</m:t>
                      </m:r>
                      <m:r>
                        <a:rPr lang="en-US" i="1" dirty="0" smtClean="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0</m:t>
                          </m:r>
                        </m:sub>
                      </m:sSub>
                      <m:r>
                        <a:rPr lang="el-GR" i="1" dirty="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1</m:t>
                          </m:r>
                        </m:sub>
                      </m:sSub>
                      <m:r>
                        <a:rPr lang="el-GR" i="1" dirty="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2</m:t>
                          </m:r>
                        </m:sub>
                      </m:sSub>
                      <m:r>
                        <a:rPr lang="el-GR" i="1" dirty="0">
                          <a:solidFill>
                            <a:srgbClr val="333333"/>
                          </a:solidFill>
                          <a:latin typeface="Cambria Math" panose="02040503050406030204" pitchFamily="18" charset="0"/>
                          <a:ea typeface="Cambria Math" panose="02040503050406030204" pitchFamily="18" charset="0"/>
                        </a:rPr>
                        <m:t>,</m:t>
                      </m:r>
                      <m:sSup>
                        <m:sSupPr>
                          <m:ctrlPr>
                            <a:rPr lang="en-US" i="1" dirty="0">
                              <a:solidFill>
                                <a:srgbClr val="333333"/>
                              </a:solidFill>
                              <a:latin typeface="Cambria Math" panose="02040503050406030204" pitchFamily="18" charset="0"/>
                              <a:ea typeface="Cambria Math" panose="02040503050406030204" pitchFamily="18" charset="0"/>
                            </a:rPr>
                          </m:ctrlPr>
                        </m:sSupPr>
                        <m:e>
                          <m:r>
                            <a:rPr lang="el-GR" i="1" dirty="0">
                              <a:solidFill>
                                <a:srgbClr val="333333"/>
                              </a:solidFill>
                              <a:latin typeface="Cambria Math" panose="02040503050406030204" pitchFamily="18" charset="0"/>
                              <a:ea typeface="Cambria Math" panose="02040503050406030204" pitchFamily="18" charset="0"/>
                            </a:rPr>
                            <m:t>𝜎</m:t>
                          </m:r>
                        </m:e>
                        <m:sup>
                          <m:r>
                            <a:rPr lang="el-GR" i="1" dirty="0">
                              <a:solidFill>
                                <a:srgbClr val="333333"/>
                              </a:solidFill>
                              <a:latin typeface="Cambria Math" panose="02040503050406030204" pitchFamily="18" charset="0"/>
                              <a:ea typeface="Cambria Math" panose="02040503050406030204" pitchFamily="18" charset="0"/>
                            </a:rPr>
                            <m:t>2</m:t>
                          </m:r>
                        </m:sup>
                      </m:sSup>
                      <m:r>
                        <a:rPr lang="el-GR" i="1" dirty="0">
                          <a:solidFill>
                            <a:srgbClr val="333333"/>
                          </a:solidFill>
                          <a:latin typeface="Cambria Math" panose="02040503050406030204" pitchFamily="18" charset="0"/>
                          <a:ea typeface="Cambria Math" panose="02040503050406030204" pitchFamily="18" charset="0"/>
                        </a:rPr>
                        <m:t>)=</m:t>
                      </m:r>
                      <m:r>
                        <a:rPr lang="en-US" i="1" dirty="0">
                          <a:solidFill>
                            <a:srgbClr val="333333"/>
                          </a:solidFill>
                          <a:latin typeface="Cambria Math" panose="02040503050406030204" pitchFamily="18" charset="0"/>
                          <a:ea typeface="Cambria Math" panose="02040503050406030204" pitchFamily="18" charset="0"/>
                        </a:rPr>
                        <m:t>𝑁</m:t>
                      </m:r>
                      <m:r>
                        <a:rPr lang="en-US" i="1" dirty="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0</m:t>
                          </m:r>
                        </m:sub>
                      </m:sSub>
                      <m:r>
                        <a:rPr lang="el-GR" i="1" dirty="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1</m:t>
                          </m:r>
                        </m:sub>
                      </m:sSub>
                      <m:r>
                        <a:rPr lang="en-US" i="1" dirty="0">
                          <a:solidFill>
                            <a:srgbClr val="333333"/>
                          </a:solidFill>
                          <a:latin typeface="Cambria Math" panose="02040503050406030204" pitchFamily="18" charset="0"/>
                          <a:ea typeface="Cambria Math" panose="02040503050406030204" pitchFamily="18" charset="0"/>
                        </a:rPr>
                        <m:t>𝑣</m:t>
                      </m:r>
                      <m:r>
                        <a:rPr lang="en-US" i="1" dirty="0">
                          <a:solidFill>
                            <a:srgbClr val="333333"/>
                          </a:solidFill>
                          <a:latin typeface="Cambria Math" panose="02040503050406030204" pitchFamily="18" charset="0"/>
                          <a:ea typeface="Cambria Math" panose="02040503050406030204" pitchFamily="18" charset="0"/>
                        </a:rPr>
                        <m:t>+</m:t>
                      </m:r>
                      <m:sSub>
                        <m:sSubPr>
                          <m:ctrlPr>
                            <a:rPr lang="el-GR" i="1" dirty="0">
                              <a:solidFill>
                                <a:srgbClr val="333333"/>
                              </a:solidFill>
                              <a:latin typeface="Cambria Math" panose="02040503050406030204" pitchFamily="18" charset="0"/>
                              <a:ea typeface="Cambria Math" panose="02040503050406030204" pitchFamily="18" charset="0"/>
                            </a:rPr>
                          </m:ctrlPr>
                        </m:sSubPr>
                        <m:e>
                          <m:r>
                            <a:rPr lang="el-GR" i="1" dirty="0">
                              <a:solidFill>
                                <a:srgbClr val="333333"/>
                              </a:solidFill>
                              <a:latin typeface="Cambria Math" panose="02040503050406030204" pitchFamily="18" charset="0"/>
                              <a:ea typeface="Cambria Math" panose="02040503050406030204" pitchFamily="18" charset="0"/>
                            </a:rPr>
                            <m:t>𝜃</m:t>
                          </m:r>
                        </m:e>
                        <m:sub>
                          <m:r>
                            <a:rPr lang="en-US" i="1" dirty="0">
                              <a:solidFill>
                                <a:srgbClr val="333333"/>
                              </a:solidFill>
                              <a:latin typeface="Cambria Math" panose="02040503050406030204" pitchFamily="18" charset="0"/>
                              <a:ea typeface="Cambria Math" panose="02040503050406030204" pitchFamily="18" charset="0"/>
                            </a:rPr>
                            <m:t>2</m:t>
                          </m:r>
                        </m:sub>
                      </m:sSub>
                      <m:r>
                        <a:rPr lang="en-US" i="1" dirty="0">
                          <a:solidFill>
                            <a:srgbClr val="333333"/>
                          </a:solidFill>
                          <a:latin typeface="Cambria Math" panose="02040503050406030204" pitchFamily="18" charset="0"/>
                          <a:ea typeface="Cambria Math" panose="02040503050406030204" pitchFamily="18" charset="0"/>
                        </a:rPr>
                        <m:t>𝑠</m:t>
                      </m:r>
                      <m:r>
                        <a:rPr lang="en-US" i="1" dirty="0">
                          <a:solidFill>
                            <a:srgbClr val="333333"/>
                          </a:solidFill>
                          <a:latin typeface="Cambria Math" panose="02040503050406030204" pitchFamily="18" charset="0"/>
                          <a:ea typeface="Cambria Math" panose="02040503050406030204" pitchFamily="18" charset="0"/>
                        </a:rPr>
                        <m:t>,</m:t>
                      </m:r>
                      <m:sSup>
                        <m:sSupPr>
                          <m:ctrlPr>
                            <a:rPr lang="en-US" i="1" dirty="0" smtClean="0">
                              <a:solidFill>
                                <a:srgbClr val="333333"/>
                              </a:solidFill>
                              <a:latin typeface="Cambria Math" panose="02040503050406030204" pitchFamily="18" charset="0"/>
                              <a:ea typeface="Cambria Math" panose="02040503050406030204" pitchFamily="18" charset="0"/>
                            </a:rPr>
                          </m:ctrlPr>
                        </m:sSupPr>
                        <m:e>
                          <m:r>
                            <a:rPr lang="el-GR" i="1" dirty="0">
                              <a:solidFill>
                                <a:srgbClr val="333333"/>
                              </a:solidFill>
                              <a:latin typeface="Cambria Math" panose="02040503050406030204" pitchFamily="18" charset="0"/>
                              <a:ea typeface="Cambria Math" panose="02040503050406030204" pitchFamily="18" charset="0"/>
                            </a:rPr>
                            <m:t>𝜎</m:t>
                          </m:r>
                        </m:e>
                        <m:sup>
                          <m:r>
                            <a:rPr lang="el-GR" i="1" dirty="0">
                              <a:solidFill>
                                <a:srgbClr val="333333"/>
                              </a:solidFill>
                              <a:latin typeface="Cambria Math" panose="02040503050406030204" pitchFamily="18" charset="0"/>
                              <a:ea typeface="Cambria Math" panose="02040503050406030204" pitchFamily="18" charset="0"/>
                            </a:rPr>
                            <m:t>2</m:t>
                          </m:r>
                        </m:sup>
                      </m:sSup>
                      <m:r>
                        <a:rPr lang="el-GR" i="1" dirty="0">
                          <a:solidFill>
                            <a:srgbClr val="333333"/>
                          </a:solidFill>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398813" y="2160562"/>
                <a:ext cx="4581895" cy="307777"/>
              </a:xfrm>
              <a:prstGeom prst="rect">
                <a:avLst/>
              </a:prstGeom>
              <a:blipFill>
                <a:blip r:embed="rId5"/>
                <a:stretch>
                  <a:fillRect b="-7843"/>
                </a:stretch>
              </a:blipFill>
            </p:spPr>
            <p:txBody>
              <a:bodyPr/>
              <a:lstStyle/>
              <a:p>
                <a:r>
                  <a:rPr lang="en-US">
                    <a:noFill/>
                  </a:rPr>
                  <a:t> </a:t>
                </a:r>
              </a:p>
            </p:txBody>
          </p:sp>
        </mc:Fallback>
      </mc:AlternateContent>
      <p:sp>
        <p:nvSpPr>
          <p:cNvPr id="18" name="TextBox 17"/>
          <p:cNvSpPr txBox="1"/>
          <p:nvPr/>
        </p:nvSpPr>
        <p:spPr>
          <a:xfrm>
            <a:off x="171450" y="881106"/>
            <a:ext cx="1981633" cy="307777"/>
          </a:xfrm>
          <a:prstGeom prst="rect">
            <a:avLst/>
          </a:prstGeom>
          <a:noFill/>
        </p:spPr>
        <p:txBody>
          <a:bodyPr wrap="none" rtlCol="0">
            <a:spAutoFit/>
          </a:bodyPr>
          <a:lstStyle/>
          <a:p>
            <a:r>
              <a:rPr lang="en-US" smtClean="0">
                <a:latin typeface="Cambria" panose="02040503050406030204" pitchFamily="18" charset="0"/>
                <a:ea typeface="Cambria" panose="02040503050406030204" pitchFamily="18" charset="0"/>
              </a:rPr>
              <a:t>1. Tính toán Depth Map</a:t>
            </a:r>
            <a:endParaRPr lang="en-US" dirty="0">
              <a:latin typeface="Cambria" panose="02040503050406030204" pitchFamily="18" charset="0"/>
              <a:ea typeface="Cambria" panose="02040503050406030204" pitchFamily="18" charset="0"/>
            </a:endParaRPr>
          </a:p>
        </p:txBody>
      </p:sp>
      <p:sp>
        <p:nvSpPr>
          <p:cNvPr id="16" name="Right Arrow 15"/>
          <p:cNvSpPr/>
          <p:nvPr/>
        </p:nvSpPr>
        <p:spPr>
          <a:xfrm>
            <a:off x="1373178" y="3327009"/>
            <a:ext cx="2283076" cy="196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878671" y="3163873"/>
            <a:ext cx="1407758" cy="523220"/>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Data training?</a:t>
            </a:r>
          </a:p>
          <a:p>
            <a:r>
              <a:rPr lang="en-US" dirty="0" smtClean="0">
                <a:latin typeface="Cambria" panose="02040503050406030204" pitchFamily="18" charset="0"/>
                <a:ea typeface="Cambria" panose="02040503050406030204" pitchFamily="18" charset="0"/>
              </a:rPr>
              <a:t>Model training?</a:t>
            </a:r>
            <a:endParaRPr lang="en-US" dirty="0">
              <a:latin typeface="Cambria" panose="02040503050406030204" pitchFamily="18" charset="0"/>
              <a:ea typeface="Cambria" panose="02040503050406030204" pitchFamily="18" charset="0"/>
            </a:endParaRPr>
          </a:p>
        </p:txBody>
      </p:sp>
      <p:sp>
        <p:nvSpPr>
          <p:cNvPr id="14" name="Rectangle 13"/>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346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18" name="TextBox 17"/>
          <p:cNvSpPr txBox="1"/>
          <p:nvPr/>
        </p:nvSpPr>
        <p:spPr>
          <a:xfrm>
            <a:off x="171450" y="881106"/>
            <a:ext cx="1981633" cy="307777"/>
          </a:xfrm>
          <a:prstGeom prst="rect">
            <a:avLst/>
          </a:prstGeom>
          <a:noFill/>
        </p:spPr>
        <p:txBody>
          <a:bodyPr wrap="none" rtlCol="0">
            <a:spAutoFit/>
          </a:bodyPr>
          <a:lstStyle/>
          <a:p>
            <a:r>
              <a:rPr lang="en-US" smtClean="0">
                <a:latin typeface="Cambria" panose="02040503050406030204" pitchFamily="18" charset="0"/>
                <a:ea typeface="Cambria" panose="02040503050406030204" pitchFamily="18" charset="0"/>
              </a:rPr>
              <a:t>1. Tính toán Depth Map</a:t>
            </a:r>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3"/>
          <a:stretch>
            <a:fillRect/>
          </a:stretch>
        </p:blipFill>
        <p:spPr>
          <a:xfrm>
            <a:off x="317058" y="2020620"/>
            <a:ext cx="1857127" cy="1347707"/>
          </a:xfrm>
          <a:prstGeom prst="rect">
            <a:avLst/>
          </a:prstGeom>
        </p:spPr>
      </p:pic>
      <p:pic>
        <p:nvPicPr>
          <p:cNvPr id="7" name="Picture 6"/>
          <p:cNvPicPr>
            <a:picLocks noChangeAspect="1"/>
          </p:cNvPicPr>
          <p:nvPr/>
        </p:nvPicPr>
        <p:blipFill>
          <a:blip r:embed="rId4"/>
          <a:stretch>
            <a:fillRect/>
          </a:stretch>
        </p:blipFill>
        <p:spPr>
          <a:xfrm>
            <a:off x="3327520" y="2083656"/>
            <a:ext cx="1834689" cy="1367913"/>
          </a:xfrm>
          <a:prstGeom prst="rect">
            <a:avLst/>
          </a:prstGeom>
        </p:spPr>
      </p:pic>
      <p:pic>
        <p:nvPicPr>
          <p:cNvPr id="9" name="Picture 8"/>
          <p:cNvPicPr>
            <a:picLocks noChangeAspect="1"/>
          </p:cNvPicPr>
          <p:nvPr/>
        </p:nvPicPr>
        <p:blipFill>
          <a:blip r:embed="rId5"/>
          <a:stretch>
            <a:fillRect/>
          </a:stretch>
        </p:blipFill>
        <p:spPr>
          <a:xfrm>
            <a:off x="6700686" y="2108842"/>
            <a:ext cx="1873573" cy="1342727"/>
          </a:xfrm>
          <a:prstGeom prst="rect">
            <a:avLst/>
          </a:prstGeom>
        </p:spPr>
      </p:pic>
      <p:sp>
        <p:nvSpPr>
          <p:cNvPr id="11" name="TextBox 10"/>
          <p:cNvSpPr txBox="1"/>
          <p:nvPr/>
        </p:nvSpPr>
        <p:spPr>
          <a:xfrm>
            <a:off x="589887" y="3368327"/>
            <a:ext cx="1512000" cy="523220"/>
          </a:xfrm>
          <a:prstGeom prst="rect">
            <a:avLst/>
          </a:prstGeom>
          <a:noFill/>
        </p:spPr>
        <p:txBody>
          <a:bodyPr wrap="square" rtlCol="0">
            <a:spAutoFit/>
          </a:bodyPr>
          <a:lstStyle/>
          <a:p>
            <a:pPr algn="ctr"/>
            <a:r>
              <a:rPr lang="en-US" dirty="0" smtClean="0">
                <a:latin typeface="Cambria" panose="02040503050406030204" pitchFamily="18" charset="0"/>
                <a:ea typeface="Cambria" panose="02040503050406030204" pitchFamily="18" charset="0"/>
              </a:rPr>
              <a:t>Haze free image (m x n x 3)</a:t>
            </a:r>
            <a:endParaRPr lang="en-US" dirty="0">
              <a:latin typeface="Cambria" panose="02040503050406030204" pitchFamily="18" charset="0"/>
              <a:ea typeface="Cambria" panose="02040503050406030204" pitchFamily="18" charset="0"/>
            </a:endParaRPr>
          </a:p>
        </p:txBody>
      </p:sp>
      <p:sp>
        <p:nvSpPr>
          <p:cNvPr id="17" name="Right Arrow 16"/>
          <p:cNvSpPr/>
          <p:nvPr/>
        </p:nvSpPr>
        <p:spPr>
          <a:xfrm>
            <a:off x="2187423" y="2780205"/>
            <a:ext cx="1140097" cy="7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p:cNvSpPr txBox="1"/>
              <p:nvPr/>
            </p:nvSpPr>
            <p:spPr>
              <a:xfrm>
                <a:off x="2257072" y="2459835"/>
                <a:ext cx="1000800" cy="307777"/>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Tạo depth map </a:t>
                </a:r>
                <a:r>
                  <a:rPr lang="en-US" sz="700" dirty="0" err="1" smtClean="0">
                    <a:latin typeface="Cambria" panose="02040503050406030204" pitchFamily="18" charset="0"/>
                    <a:ea typeface="Cambria" panose="02040503050406030204" pitchFamily="18" charset="0"/>
                  </a:rPr>
                  <a:t>ngẫu</a:t>
                </a:r>
                <a:r>
                  <a:rPr lang="en-US" sz="700" dirty="0" smtClean="0">
                    <a:latin typeface="Cambria" panose="02040503050406030204" pitchFamily="18" charset="0"/>
                    <a:ea typeface="Cambria" panose="02040503050406030204" pitchFamily="18" charset="0"/>
                  </a:rPr>
                  <a:t> </a:t>
                </a:r>
                <a:r>
                  <a:rPr lang="en-US" sz="700" dirty="0" err="1" smtClean="0">
                    <a:latin typeface="Cambria" panose="02040503050406030204" pitchFamily="18" charset="0"/>
                    <a:ea typeface="Cambria" panose="02040503050406030204" pitchFamily="18" charset="0"/>
                  </a:rPr>
                  <a:t>nhiên</a:t>
                </a:r>
                <a:r>
                  <a:rPr lang="en-US" sz="700" dirty="0" smtClean="0">
                    <a:latin typeface="Cambria" panose="02040503050406030204" pitchFamily="18" charset="0"/>
                    <a:ea typeface="Cambria" panose="02040503050406030204" pitchFamily="18" charset="0"/>
                  </a:rPr>
                  <a:t> </a:t>
                </a:r>
                <a14:m>
                  <m:oMath xmlns:m="http://schemas.openxmlformats.org/officeDocument/2006/math">
                    <m:r>
                      <a:rPr lang="en-US"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[0, 1]</m:t>
                    </m:r>
                  </m:oMath>
                </a14:m>
                <a:endParaRPr lang="en-US" sz="700" dirty="0">
                  <a:latin typeface="Cambria" panose="02040503050406030204" pitchFamily="18" charset="0"/>
                  <a:ea typeface="Cambria" panose="02040503050406030204" pitchFamily="18"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2257072" y="2459835"/>
                <a:ext cx="1000800" cy="307777"/>
              </a:xfrm>
              <a:prstGeom prst="rect">
                <a:avLst/>
              </a:prstGeom>
              <a:blipFill>
                <a:blip r:embed="rId6"/>
                <a:stretch>
                  <a:fillRect b="-4000"/>
                </a:stretch>
              </a:blipFill>
            </p:spPr>
            <p:txBody>
              <a:bodyPr/>
              <a:lstStyle/>
              <a:p>
                <a:r>
                  <a:rPr lang="en-US">
                    <a:noFill/>
                  </a:rPr>
                  <a:t> </a:t>
                </a:r>
              </a:p>
            </p:txBody>
          </p:sp>
        </mc:Fallback>
      </mc:AlternateContent>
      <p:sp>
        <p:nvSpPr>
          <p:cNvPr id="24" name="TextBox 23"/>
          <p:cNvSpPr txBox="1"/>
          <p:nvPr/>
        </p:nvSpPr>
        <p:spPr>
          <a:xfrm>
            <a:off x="3640364" y="3368327"/>
            <a:ext cx="1512000" cy="523220"/>
          </a:xfrm>
          <a:prstGeom prst="rect">
            <a:avLst/>
          </a:prstGeom>
          <a:noFill/>
        </p:spPr>
        <p:txBody>
          <a:bodyPr wrap="square" rtlCol="0">
            <a:spAutoFit/>
          </a:bodyPr>
          <a:lstStyle/>
          <a:p>
            <a:pPr algn="ctr"/>
            <a:r>
              <a:rPr lang="en-US" dirty="0" smtClean="0">
                <a:latin typeface="Cambria" panose="02040503050406030204" pitchFamily="18" charset="0"/>
                <a:ea typeface="Cambria" panose="02040503050406030204" pitchFamily="18" charset="0"/>
              </a:rPr>
              <a:t>Depth map</a:t>
            </a:r>
          </a:p>
          <a:p>
            <a:pPr algn="ctr"/>
            <a:r>
              <a:rPr lang="en-US" dirty="0" smtClean="0">
                <a:latin typeface="Cambria" panose="02040503050406030204" pitchFamily="18" charset="0"/>
                <a:ea typeface="Cambria" panose="02040503050406030204" pitchFamily="18" charset="0"/>
              </a:rPr>
              <a:t>(m x n)</a:t>
            </a:r>
            <a:endParaRPr lang="en-US" dirty="0">
              <a:latin typeface="Cambria" panose="02040503050406030204" pitchFamily="18" charset="0"/>
              <a:ea typeface="Cambria" panose="02040503050406030204" pitchFamily="18" charset="0"/>
            </a:endParaRPr>
          </a:p>
        </p:txBody>
      </p:sp>
      <p:sp>
        <p:nvSpPr>
          <p:cNvPr id="25" name="Right Arrow 24"/>
          <p:cNvSpPr/>
          <p:nvPr/>
        </p:nvSpPr>
        <p:spPr>
          <a:xfrm>
            <a:off x="5247745" y="2780205"/>
            <a:ext cx="1375757" cy="7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p:cNvSpPr txBox="1"/>
              <p:nvPr/>
            </p:nvSpPr>
            <p:spPr>
              <a:xfrm>
                <a:off x="5435223" y="2455503"/>
                <a:ext cx="1000800" cy="415498"/>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Ánh sang A </a:t>
                </a:r>
                <a:r>
                  <a:rPr lang="en-US" sz="700" dirty="0" err="1" smtClean="0">
                    <a:latin typeface="Cambria" panose="02040503050406030204" pitchFamily="18" charset="0"/>
                    <a:ea typeface="Cambria" panose="02040503050406030204" pitchFamily="18" charset="0"/>
                  </a:rPr>
                  <a:t>ngẫu</a:t>
                </a:r>
                <a:r>
                  <a:rPr lang="en-US" sz="700" dirty="0" smtClean="0">
                    <a:latin typeface="Cambria" panose="02040503050406030204" pitchFamily="18" charset="0"/>
                    <a:ea typeface="Cambria" panose="02040503050406030204" pitchFamily="18" charset="0"/>
                  </a:rPr>
                  <a:t> </a:t>
                </a:r>
                <a:r>
                  <a:rPr lang="en-US" sz="700" dirty="0" err="1" smtClean="0">
                    <a:latin typeface="Cambria" panose="02040503050406030204" pitchFamily="18" charset="0"/>
                    <a:ea typeface="Cambria" panose="02040503050406030204" pitchFamily="18" charset="0"/>
                  </a:rPr>
                  <a:t>nhiên</a:t>
                </a:r>
                <a:r>
                  <a:rPr lang="en-US" sz="700" dirty="0" smtClean="0">
                    <a:latin typeface="Cambria" panose="02040503050406030204" pitchFamily="18" charset="0"/>
                    <a:ea typeface="Cambria" panose="02040503050406030204" pitchFamily="18" charset="0"/>
                  </a:rPr>
                  <a:t> </a:t>
                </a:r>
                <a14:m>
                  <m:oMath xmlns:m="http://schemas.openxmlformats.org/officeDocument/2006/math">
                    <m:r>
                      <a:rPr lang="en-US" sz="700" i="1">
                        <a:latin typeface="Cambria Math" panose="02040503050406030204" pitchFamily="18" charset="0"/>
                        <a:ea typeface="Cambria Math" panose="02040503050406030204" pitchFamily="18" charset="0"/>
                      </a:rPr>
                      <m:t>∈[0</m:t>
                    </m:r>
                    <m:r>
                      <a:rPr lang="en-US" sz="700" b="0" i="1" smtClean="0">
                        <a:latin typeface="Cambria Math" panose="02040503050406030204" pitchFamily="18" charset="0"/>
                        <a:ea typeface="Cambria Math" panose="02040503050406030204" pitchFamily="18" charset="0"/>
                      </a:rPr>
                      <m:t>.85</m:t>
                    </m:r>
                    <m:r>
                      <a:rPr lang="en-US" sz="700" i="1">
                        <a:latin typeface="Cambria Math" panose="02040503050406030204" pitchFamily="18" charset="0"/>
                        <a:ea typeface="Cambria Math" panose="02040503050406030204" pitchFamily="18" charset="0"/>
                      </a:rPr>
                      <m:t>, 1]</m:t>
                    </m:r>
                  </m:oMath>
                </a14:m>
                <a:endParaRPr lang="en-US" sz="700" dirty="0">
                  <a:latin typeface="Cambria" panose="02040503050406030204" pitchFamily="18" charset="0"/>
                  <a:ea typeface="Cambria" panose="02040503050406030204" pitchFamily="18" charset="0"/>
                </a:endParaRPr>
              </a:p>
              <a:p>
                <a:pPr algn="ctr"/>
                <a:endParaRPr lang="en-US" sz="700" dirty="0">
                  <a:latin typeface="Cambria" panose="02040503050406030204" pitchFamily="18" charset="0"/>
                  <a:ea typeface="Cambria" panose="02040503050406030204" pitchFamily="18" charset="0"/>
                </a:endParaRPr>
              </a:p>
            </p:txBody>
          </p:sp>
        </mc:Choice>
        <mc:Fallback>
          <p:sp>
            <p:nvSpPr>
              <p:cNvPr id="26" name="TextBox 25"/>
              <p:cNvSpPr txBox="1">
                <a:spLocks noRot="1" noChangeAspect="1" noMove="1" noResize="1" noEditPoints="1" noAdjustHandles="1" noChangeArrowheads="1" noChangeShapeType="1" noTextEdit="1"/>
              </p:cNvSpPr>
              <p:nvPr/>
            </p:nvSpPr>
            <p:spPr>
              <a:xfrm>
                <a:off x="5435223" y="2455503"/>
                <a:ext cx="1000800" cy="4154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465570" y="2871001"/>
                <a:ext cx="1000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i="1" smtClean="0">
                          <a:latin typeface="Cambria Math" panose="02040503050406030204" pitchFamily="18" charset="0"/>
                          <a:ea typeface="Cambria Math" panose="02040503050406030204" pitchFamily="18" charset="0"/>
                        </a:rPr>
                        <m:t>𝛽</m:t>
                      </m:r>
                      <m:r>
                        <a:rPr lang="en-US" sz="700" b="0" i="1" smtClean="0">
                          <a:latin typeface="Cambria Math" panose="02040503050406030204" pitchFamily="18" charset="0"/>
                          <a:ea typeface="Cambria Math" panose="02040503050406030204" pitchFamily="18" charset="0"/>
                        </a:rPr>
                        <m:t>=1.0</m:t>
                      </m:r>
                    </m:oMath>
                  </m:oMathPara>
                </a14:m>
                <a:endParaRPr lang="en-US" sz="700" dirty="0"/>
              </a:p>
              <a:p>
                <a:pPr algn="ctr"/>
                <a:endParaRPr lang="en-US" sz="7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65570" y="2871001"/>
                <a:ext cx="1000800"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434550" y="3097986"/>
                <a:ext cx="3257550"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fr-FR" sz="1050" b="1" i="1">
                          <a:latin typeface="Times New Roman" panose="02020603050405020304" pitchFamily="18" charset="0"/>
                          <a:cs typeface="Times New Roman" panose="02020603050405020304" pitchFamily="18" charset="0"/>
                        </a:rPr>
                        <m:t>I</m:t>
                      </m:r>
                      <m:r>
                        <m:rPr>
                          <m:nor/>
                        </m:rPr>
                        <a:rPr lang="fr-FR" sz="1050" i="1">
                          <a:latin typeface="Times New Roman" panose="02020603050405020304" pitchFamily="18" charset="0"/>
                          <a:cs typeface="Times New Roman" panose="02020603050405020304" pitchFamily="18" charset="0"/>
                        </a:rPr>
                        <m:t>(</m:t>
                      </m:r>
                      <m:r>
                        <m:rPr>
                          <m:nor/>
                        </m:rPr>
                        <a:rPr lang="fr-FR" sz="1050" i="1">
                          <a:latin typeface="Times New Roman" panose="02020603050405020304" pitchFamily="18" charset="0"/>
                          <a:cs typeface="Times New Roman" panose="02020603050405020304" pitchFamily="18" charset="0"/>
                        </a:rPr>
                        <m:t>x</m:t>
                      </m:r>
                      <m:r>
                        <m:rPr>
                          <m:nor/>
                        </m:rPr>
                        <a:rPr lang="fr-FR" sz="1050" i="1">
                          <a:latin typeface="Times New Roman" panose="02020603050405020304" pitchFamily="18" charset="0"/>
                          <a:cs typeface="Times New Roman" panose="02020603050405020304" pitchFamily="18" charset="0"/>
                        </a:rPr>
                        <m:t>)=</m:t>
                      </m:r>
                      <m:r>
                        <m:rPr>
                          <m:nor/>
                        </m:rPr>
                        <a:rPr lang="fr-FR" sz="1050" b="1" i="1">
                          <a:latin typeface="Times New Roman" panose="02020603050405020304" pitchFamily="18" charset="0"/>
                          <a:cs typeface="Times New Roman" panose="02020603050405020304" pitchFamily="18" charset="0"/>
                        </a:rPr>
                        <m:t>J</m:t>
                      </m:r>
                      <m:r>
                        <m:rPr>
                          <m:nor/>
                        </m:rPr>
                        <a:rPr lang="fr-FR" sz="1050" i="1">
                          <a:latin typeface="Times New Roman" panose="02020603050405020304" pitchFamily="18" charset="0"/>
                          <a:cs typeface="Times New Roman" panose="02020603050405020304" pitchFamily="18" charset="0"/>
                        </a:rPr>
                        <m:t>(</m:t>
                      </m:r>
                      <m:r>
                        <m:rPr>
                          <m:nor/>
                        </m:rPr>
                        <a:rPr lang="fr-FR" sz="1050" i="1">
                          <a:latin typeface="Times New Roman" panose="02020603050405020304" pitchFamily="18" charset="0"/>
                          <a:cs typeface="Times New Roman" panose="02020603050405020304" pitchFamily="18" charset="0"/>
                        </a:rPr>
                        <m:t>x</m:t>
                      </m:r>
                      <m:r>
                        <m:rPr>
                          <m:nor/>
                        </m:rPr>
                        <a:rPr lang="fr-FR" sz="1050" i="1">
                          <a:latin typeface="Times New Roman" panose="02020603050405020304" pitchFamily="18" charset="0"/>
                          <a:cs typeface="Times New Roman" panose="02020603050405020304" pitchFamily="18" charset="0"/>
                        </a:rPr>
                        <m:t>)</m:t>
                      </m:r>
                      <m:r>
                        <m:rPr>
                          <m:nor/>
                        </m:rPr>
                        <a:rPr lang="fr-FR" sz="1050" b="1" i="1">
                          <a:latin typeface="Times New Roman" panose="02020603050405020304" pitchFamily="18" charset="0"/>
                          <a:cs typeface="Times New Roman" panose="02020603050405020304" pitchFamily="18" charset="0"/>
                        </a:rPr>
                        <m:t>t</m:t>
                      </m:r>
                      <m:r>
                        <m:rPr>
                          <m:nor/>
                        </m:rPr>
                        <a:rPr lang="fr-FR" sz="1050" i="1">
                          <a:latin typeface="Times New Roman" panose="02020603050405020304" pitchFamily="18" charset="0"/>
                          <a:cs typeface="Times New Roman" panose="02020603050405020304" pitchFamily="18" charset="0"/>
                        </a:rPr>
                        <m:t>(</m:t>
                      </m:r>
                      <m:r>
                        <m:rPr>
                          <m:nor/>
                        </m:rPr>
                        <a:rPr lang="fr-FR" sz="1050" i="1">
                          <a:latin typeface="Times New Roman" panose="02020603050405020304" pitchFamily="18" charset="0"/>
                          <a:cs typeface="Times New Roman" panose="02020603050405020304" pitchFamily="18" charset="0"/>
                        </a:rPr>
                        <m:t>x</m:t>
                      </m:r>
                      <m:r>
                        <m:rPr>
                          <m:nor/>
                        </m:rPr>
                        <a:rPr lang="fr-FR" sz="1050" i="1">
                          <a:latin typeface="Times New Roman" panose="02020603050405020304" pitchFamily="18" charset="0"/>
                          <a:cs typeface="Times New Roman" panose="02020603050405020304" pitchFamily="18" charset="0"/>
                        </a:rPr>
                        <m:t>)+</m:t>
                      </m:r>
                      <m:r>
                        <m:rPr>
                          <m:nor/>
                        </m:rPr>
                        <a:rPr lang="fr-FR" sz="1050" b="1" i="1">
                          <a:latin typeface="Times New Roman" panose="02020603050405020304" pitchFamily="18" charset="0"/>
                          <a:cs typeface="Times New Roman" panose="02020603050405020304" pitchFamily="18" charset="0"/>
                        </a:rPr>
                        <m:t>A</m:t>
                      </m:r>
                      <m:r>
                        <m:rPr>
                          <m:nor/>
                        </m:rPr>
                        <a:rPr lang="fr-FR" sz="1050" i="1">
                          <a:latin typeface="Times New Roman" panose="02020603050405020304" pitchFamily="18" charset="0"/>
                          <a:cs typeface="Times New Roman" panose="02020603050405020304" pitchFamily="18" charset="0"/>
                        </a:rPr>
                        <m:t>(1−</m:t>
                      </m:r>
                      <m:r>
                        <m:rPr>
                          <m:nor/>
                        </m:rPr>
                        <a:rPr lang="fr-FR" sz="1050" b="1" i="1">
                          <a:latin typeface="Times New Roman" panose="02020603050405020304" pitchFamily="18" charset="0"/>
                          <a:cs typeface="Times New Roman" panose="02020603050405020304" pitchFamily="18" charset="0"/>
                        </a:rPr>
                        <m:t>t</m:t>
                      </m:r>
                      <m:r>
                        <m:rPr>
                          <m:nor/>
                        </m:rPr>
                        <a:rPr lang="fr-FR" sz="1050" i="1">
                          <a:latin typeface="Times New Roman" panose="02020603050405020304" pitchFamily="18" charset="0"/>
                          <a:cs typeface="Times New Roman" panose="02020603050405020304" pitchFamily="18" charset="0"/>
                        </a:rPr>
                        <m:t>(</m:t>
                      </m:r>
                      <m:r>
                        <m:rPr>
                          <m:nor/>
                        </m:rPr>
                        <a:rPr lang="fr-FR" sz="1050" i="1">
                          <a:latin typeface="Times New Roman" panose="02020603050405020304" pitchFamily="18" charset="0"/>
                          <a:cs typeface="Times New Roman" panose="02020603050405020304" pitchFamily="18" charset="0"/>
                        </a:rPr>
                        <m:t>x</m:t>
                      </m:r>
                      <m:r>
                        <m:rPr>
                          <m:nor/>
                        </m:rPr>
                        <a:rPr lang="fr-FR" sz="1050" i="1">
                          <a:latin typeface="Times New Roman" panose="02020603050405020304" pitchFamily="18" charset="0"/>
                          <a:cs typeface="Times New Roman" panose="02020603050405020304" pitchFamily="18" charset="0"/>
                        </a:rPr>
                        <m:t>))</m:t>
                      </m:r>
                    </m:oMath>
                  </m:oMathPara>
                </a14:m>
                <a:endParaRPr lang="en-US" sz="1050" i="1" dirty="0" smtClean="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434550" y="3097986"/>
                <a:ext cx="3257550" cy="161583"/>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416609" y="3356723"/>
                <a:ext cx="1031243" cy="269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sz="1050" i="1" smtClean="0">
                          <a:latin typeface="Times New Roman" panose="02020603050405020304" pitchFamily="18" charset="0"/>
                          <a:cs typeface="Times New Roman" panose="02020603050405020304" pitchFamily="18" charset="0"/>
                        </a:rPr>
                        <m:t>t</m:t>
                      </m:r>
                      <m:r>
                        <m:rPr>
                          <m:nor/>
                        </m:rPr>
                        <a:rPr lang="fr-FR" sz="1050" i="1" smtClean="0">
                          <a:latin typeface="Times New Roman" panose="02020603050405020304" pitchFamily="18" charset="0"/>
                          <a:cs typeface="Times New Roman" panose="02020603050405020304" pitchFamily="18" charset="0"/>
                        </a:rPr>
                        <m:t>(</m:t>
                      </m:r>
                      <m:r>
                        <m:rPr>
                          <m:nor/>
                        </m:rPr>
                        <a:rPr lang="fr-FR" sz="1050" i="1" smtClean="0">
                          <a:latin typeface="Times New Roman" panose="02020603050405020304" pitchFamily="18" charset="0"/>
                          <a:cs typeface="Times New Roman" panose="02020603050405020304" pitchFamily="18" charset="0"/>
                        </a:rPr>
                        <m:t>x</m:t>
                      </m:r>
                      <m:r>
                        <m:rPr>
                          <m:nor/>
                        </m:rPr>
                        <a:rPr lang="fr-FR" sz="1050" i="1" smtClean="0">
                          <a:latin typeface="Times New Roman" panose="02020603050405020304" pitchFamily="18" charset="0"/>
                          <a:cs typeface="Times New Roman" panose="02020603050405020304" pitchFamily="18" charset="0"/>
                        </a:rPr>
                        <m:t>)</m:t>
                      </m:r>
                      <m:r>
                        <m:rPr>
                          <m:nor/>
                        </m:rPr>
                        <a:rPr lang="en-US" sz="1050" b="0" i="1" smtClean="0">
                          <a:latin typeface="Times New Roman" panose="02020603050405020304" pitchFamily="18" charset="0"/>
                          <a:cs typeface="Times New Roman" panose="02020603050405020304" pitchFamily="18" charset="0"/>
                        </a:rPr>
                        <m:t> = </m:t>
                      </m:r>
                      <m:sSup>
                        <m:sSupPr>
                          <m:ctrlPr>
                            <a:rPr lang="en-US" sz="1050" b="0" i="1" smtClean="0">
                              <a:latin typeface="Cambria Math" panose="02040503050406030204" pitchFamily="18" charset="0"/>
                              <a:cs typeface="Times New Roman" panose="02020603050405020304" pitchFamily="18" charset="0"/>
                            </a:rPr>
                          </m:ctrlPr>
                        </m:sSupPr>
                        <m:e>
                          <m:r>
                            <a:rPr lang="en-US" sz="1050" b="0" i="1" smtClean="0">
                              <a:latin typeface="Cambria Math" panose="02040503050406030204" pitchFamily="18" charset="0"/>
                              <a:cs typeface="Times New Roman" panose="02020603050405020304" pitchFamily="18" charset="0"/>
                            </a:rPr>
                            <m:t>𝑒</m:t>
                          </m:r>
                        </m:e>
                        <m:sup>
                          <m:r>
                            <a:rPr lang="en-US" sz="1050" b="0" i="1" smtClean="0">
                              <a:latin typeface="Cambria Math" panose="02040503050406030204" pitchFamily="18" charset="0"/>
                              <a:cs typeface="Times New Roman" panose="02020603050405020304" pitchFamily="18" charset="0"/>
                            </a:rPr>
                            <m:t>−</m:t>
                          </m:r>
                          <m:r>
                            <a:rPr lang="en-US" sz="105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050" b="0" i="1" smtClean="0">
                              <a:latin typeface="Cambria Math" panose="02040503050406030204" pitchFamily="18" charset="0"/>
                              <a:cs typeface="Times New Roman" panose="02020603050405020304" pitchFamily="18" charset="0"/>
                            </a:rPr>
                            <m:t>𝑑</m:t>
                          </m:r>
                          <m:r>
                            <a:rPr lang="en-US" sz="1050" b="0" i="1" smtClean="0">
                              <a:latin typeface="Cambria Math" panose="02040503050406030204" pitchFamily="18" charset="0"/>
                              <a:cs typeface="Times New Roman" panose="02020603050405020304" pitchFamily="18" charset="0"/>
                            </a:rPr>
                            <m:t>(</m:t>
                          </m:r>
                          <m:r>
                            <a:rPr lang="en-US" sz="1050" b="0" i="1" smtClean="0">
                              <a:latin typeface="Cambria Math" panose="02040503050406030204" pitchFamily="18" charset="0"/>
                              <a:cs typeface="Times New Roman" panose="02020603050405020304" pitchFamily="18" charset="0"/>
                            </a:rPr>
                            <m:t>𝑥</m:t>
                          </m:r>
                          <m:r>
                            <a:rPr lang="en-US" sz="1050" b="0" i="1" smtClean="0">
                              <a:latin typeface="Cambria Math" panose="02040503050406030204" pitchFamily="18" charset="0"/>
                              <a:cs typeface="Times New Roman" panose="02020603050405020304" pitchFamily="18" charset="0"/>
                            </a:rPr>
                            <m:t>)</m:t>
                          </m:r>
                        </m:sup>
                      </m:sSup>
                    </m:oMath>
                  </m:oMathPara>
                </a14:m>
                <a:endParaRPr lang="en-US" sz="1050" dirty="0"/>
              </a:p>
            </p:txBody>
          </p:sp>
        </mc:Choice>
        <mc:Fallback xmlns="">
          <p:sp>
            <p:nvSpPr>
              <p:cNvPr id="29" name="Rectangle 28"/>
              <p:cNvSpPr>
                <a:spLocks noRot="1" noChangeAspect="1" noMove="1" noResize="1" noEditPoints="1" noAdjustHandles="1" noChangeArrowheads="1" noChangeShapeType="1" noTextEdit="1"/>
              </p:cNvSpPr>
              <p:nvPr/>
            </p:nvSpPr>
            <p:spPr>
              <a:xfrm>
                <a:off x="5416609" y="3356723"/>
                <a:ext cx="1031243" cy="269561"/>
              </a:xfrm>
              <a:prstGeom prst="rect">
                <a:avLst/>
              </a:prstGeom>
              <a:blipFill>
                <a:blip r:embed="rId10"/>
                <a:stretch>
                  <a:fillRect b="-2273"/>
                </a:stretch>
              </a:blipFill>
            </p:spPr>
            <p:txBody>
              <a:bodyPr/>
              <a:lstStyle/>
              <a:p>
                <a:r>
                  <a:rPr lang="en-US">
                    <a:noFill/>
                  </a:rPr>
                  <a:t> </a:t>
                </a:r>
              </a:p>
            </p:txBody>
          </p:sp>
        </mc:Fallback>
      </mc:AlternateContent>
      <p:sp>
        <p:nvSpPr>
          <p:cNvPr id="30" name="Bent-Up Arrow 29"/>
          <p:cNvSpPr/>
          <p:nvPr/>
        </p:nvSpPr>
        <p:spPr>
          <a:xfrm>
            <a:off x="5224246" y="3232708"/>
            <a:ext cx="1606157" cy="8324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989564" y="3445969"/>
            <a:ext cx="1512000" cy="523220"/>
          </a:xfrm>
          <a:prstGeom prst="rect">
            <a:avLst/>
          </a:prstGeom>
          <a:noFill/>
        </p:spPr>
        <p:txBody>
          <a:bodyPr wrap="square" rtlCol="0">
            <a:spAutoFit/>
          </a:bodyPr>
          <a:lstStyle/>
          <a:p>
            <a:pPr algn="ctr"/>
            <a:r>
              <a:rPr lang="en-US" dirty="0" smtClean="0">
                <a:latin typeface="Cambria" panose="02040503050406030204" pitchFamily="18" charset="0"/>
                <a:ea typeface="Cambria" panose="02040503050406030204" pitchFamily="18" charset="0"/>
              </a:rPr>
              <a:t>Hazy image</a:t>
            </a:r>
          </a:p>
          <a:p>
            <a:pPr algn="ctr"/>
            <a:r>
              <a:rPr lang="en-US" dirty="0" smtClean="0">
                <a:latin typeface="Cambria" panose="02040503050406030204" pitchFamily="18" charset="0"/>
                <a:ea typeface="Cambria" panose="02040503050406030204" pitchFamily="18" charset="0"/>
              </a:rPr>
              <a:t>(m x n x 3)</a:t>
            </a:r>
            <a:endParaRPr lang="en-US" dirty="0">
              <a:latin typeface="Cambria" panose="02040503050406030204" pitchFamily="18" charset="0"/>
              <a:ea typeface="Cambria" panose="02040503050406030204" pitchFamily="18" charset="0"/>
            </a:endParaRPr>
          </a:p>
        </p:txBody>
      </p:sp>
      <p:sp>
        <p:nvSpPr>
          <p:cNvPr id="37" name="TextBox 36"/>
          <p:cNvSpPr txBox="1"/>
          <p:nvPr/>
        </p:nvSpPr>
        <p:spPr>
          <a:xfrm>
            <a:off x="171450" y="1497400"/>
            <a:ext cx="1192955"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Data training</a:t>
            </a:r>
            <a:endParaRPr lang="en-US" dirty="0">
              <a:latin typeface="Cambria" panose="02040503050406030204" pitchFamily="18" charset="0"/>
              <a:ea typeface="Cambria" panose="02040503050406030204" pitchFamily="18" charset="0"/>
            </a:endParaRPr>
          </a:p>
        </p:txBody>
      </p:sp>
      <p:sp>
        <p:nvSpPr>
          <p:cNvPr id="19" name="Rectangle 18"/>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195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18" name="TextBox 17"/>
          <p:cNvSpPr txBox="1"/>
          <p:nvPr/>
        </p:nvSpPr>
        <p:spPr>
          <a:xfrm>
            <a:off x="171450" y="881106"/>
            <a:ext cx="1981633" cy="307777"/>
          </a:xfrm>
          <a:prstGeom prst="rect">
            <a:avLst/>
          </a:prstGeom>
          <a:noFill/>
        </p:spPr>
        <p:txBody>
          <a:bodyPr wrap="none" rtlCol="0">
            <a:spAutoFit/>
          </a:bodyPr>
          <a:lstStyle/>
          <a:p>
            <a:r>
              <a:rPr lang="en-US" smtClean="0">
                <a:latin typeface="Cambria" panose="02040503050406030204" pitchFamily="18" charset="0"/>
                <a:ea typeface="Cambria" panose="02040503050406030204" pitchFamily="18" charset="0"/>
              </a:rPr>
              <a:t>1. Tính toán Depth Map</a:t>
            </a:r>
            <a:endParaRPr lang="en-US" dirty="0">
              <a:latin typeface="Cambria" panose="02040503050406030204" pitchFamily="18" charset="0"/>
              <a:ea typeface="Cambria" panose="02040503050406030204" pitchFamily="18" charset="0"/>
            </a:endParaRPr>
          </a:p>
        </p:txBody>
      </p:sp>
      <p:pic>
        <p:nvPicPr>
          <p:cNvPr id="16" name="Picture 4" descr="https://ieeexplore.ieee.org/mediastore_new/IEEE/content/media/83/7131605/7128396/shao16-2446191-lar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021" y="1188883"/>
            <a:ext cx="2748292" cy="332389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71450" y="1497400"/>
            <a:ext cx="131318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Model training</a:t>
            </a:r>
            <a:endParaRPr lang="en-US" dirty="0">
              <a:latin typeface="Cambria" panose="02040503050406030204" pitchFamily="18" charset="0"/>
              <a:ea typeface="Cambria" panose="02040503050406030204" pitchFamily="18" charset="0"/>
            </a:endParaRPr>
          </a:p>
        </p:txBody>
      </p:sp>
      <p:sp>
        <p:nvSpPr>
          <p:cNvPr id="2" name="Right Arrow 1"/>
          <p:cNvSpPr/>
          <p:nvPr/>
        </p:nvSpPr>
        <p:spPr>
          <a:xfrm>
            <a:off x="4498362" y="2479242"/>
            <a:ext cx="42203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364012" y="2242719"/>
            <a:ext cx="928468" cy="230832"/>
          </a:xfrm>
          <a:prstGeom prst="rect">
            <a:avLst/>
          </a:prstGeom>
          <a:noFill/>
        </p:spPr>
        <p:txBody>
          <a:bodyPr wrap="square" rtlCol="0">
            <a:spAutoFit/>
          </a:bodyPr>
          <a:lstStyle/>
          <a:p>
            <a:r>
              <a:rPr lang="en-US" sz="900" dirty="0" smtClean="0">
                <a:latin typeface="Cambria" panose="02040503050406030204" pitchFamily="18" charset="0"/>
                <a:ea typeface="Cambria" panose="02040503050406030204" pitchFamily="18" charset="0"/>
              </a:rPr>
              <a:t>517 epochs</a:t>
            </a:r>
            <a:endParaRPr lang="en-US" sz="900" dirty="0">
              <a:latin typeface="Cambria" panose="02040503050406030204" pitchFamily="18" charset="0"/>
              <a:ea typeface="Cambria" panose="02040503050406030204" pitchFamily="18" charset="0"/>
            </a:endParaRPr>
          </a:p>
        </p:txBody>
      </p:sp>
      <p:sp>
        <p:nvSpPr>
          <p:cNvPr id="22" name="TextBox 21"/>
          <p:cNvSpPr txBox="1"/>
          <p:nvPr/>
        </p:nvSpPr>
        <p:spPr>
          <a:xfrm>
            <a:off x="4245144" y="2524961"/>
            <a:ext cx="928468" cy="369332"/>
          </a:xfrm>
          <a:prstGeom prst="rect">
            <a:avLst/>
          </a:prstGeom>
          <a:noFill/>
        </p:spPr>
        <p:txBody>
          <a:bodyPr wrap="square" rtlCol="0">
            <a:spAutoFit/>
          </a:bodyPr>
          <a:lstStyle/>
          <a:p>
            <a:pPr algn="ctr"/>
            <a:r>
              <a:rPr lang="en-US" sz="900" dirty="0" smtClean="0">
                <a:latin typeface="Cambria" panose="02040503050406030204" pitchFamily="18" charset="0"/>
                <a:ea typeface="Cambria" panose="02040503050406030204" pitchFamily="18" charset="0"/>
              </a:rPr>
              <a:t>500 training samples</a:t>
            </a:r>
            <a:endParaRPr lang="en-US" sz="9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3" name="Rectangle 2"/>
              <p:cNvSpPr>
                <a:spLocks noChangeArrowheads="1"/>
              </p:cNvSpPr>
              <p:nvPr/>
            </p:nvSpPr>
            <p:spPr bwMode="auto">
              <a:xfrm>
                <a:off x="5082396" y="2335268"/>
                <a:ext cx="4195248" cy="282257"/>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14:m>
                  <m:oMathPara xmlns:m="http://schemas.openxmlformats.org/officeDocument/2006/math">
                    <m:oMathParaPr>
                      <m:jc m:val="centerGroup"/>
                    </m:oMathParaPr>
                    <m:oMath xmlns:m="http://schemas.openxmlformats.org/officeDocument/2006/math">
                      <m:sSub>
                        <m:sSubPr>
                          <m:ctrlPr>
                            <a:rPr lang="el-GR" sz="1050" i="1" dirty="0">
                              <a:solidFill>
                                <a:srgbClr val="333333"/>
                              </a:solidFill>
                              <a:latin typeface="Cambria Math" panose="02040503050406030204" pitchFamily="18" charset="0"/>
                              <a:ea typeface="Cambria Math" panose="02040503050406030204" pitchFamily="18" charset="0"/>
                            </a:rPr>
                          </m:ctrlPr>
                        </m:sSubPr>
                        <m:e>
                          <m:r>
                            <a:rPr lang="el-GR" sz="1050" i="1" dirty="0">
                              <a:solidFill>
                                <a:srgbClr val="333333"/>
                              </a:solidFill>
                              <a:latin typeface="Cambria Math" panose="02040503050406030204" pitchFamily="18" charset="0"/>
                              <a:ea typeface="Cambria Math" panose="02040503050406030204" pitchFamily="18" charset="0"/>
                            </a:rPr>
                            <m:t>𝜃</m:t>
                          </m:r>
                        </m:e>
                        <m:sub>
                          <m:r>
                            <a:rPr lang="en-US" sz="1050" i="1" dirty="0">
                              <a:solidFill>
                                <a:srgbClr val="333333"/>
                              </a:solidFill>
                              <a:latin typeface="Cambria Math" panose="02040503050406030204" pitchFamily="18" charset="0"/>
                              <a:ea typeface="Cambria Math" panose="02040503050406030204" pitchFamily="18" charset="0"/>
                            </a:rPr>
                            <m:t>0</m:t>
                          </m:r>
                        </m:sub>
                      </m:sSub>
                      <m:r>
                        <a:rPr lang="en-US" altLang="en-US" sz="1050" i="1" dirty="0" smtClean="0">
                          <a:solidFill>
                            <a:schemeClr val="bg2">
                              <a:lumMod val="50000"/>
                            </a:schemeClr>
                          </a:solidFill>
                          <a:latin typeface="Cambria Math" panose="02040503050406030204" pitchFamily="18" charset="0"/>
                        </a:rPr>
                        <m:t>=0.121779 , </m:t>
                      </m:r>
                      <m:sSub>
                        <m:sSubPr>
                          <m:ctrlPr>
                            <a:rPr lang="el-GR" sz="1050" i="1" dirty="0">
                              <a:solidFill>
                                <a:srgbClr val="333333"/>
                              </a:solidFill>
                              <a:latin typeface="Cambria Math" panose="02040503050406030204" pitchFamily="18" charset="0"/>
                              <a:ea typeface="Cambria Math" panose="02040503050406030204" pitchFamily="18" charset="0"/>
                            </a:rPr>
                          </m:ctrlPr>
                        </m:sSubPr>
                        <m:e>
                          <m:r>
                            <a:rPr lang="el-GR" sz="1050" i="1" dirty="0">
                              <a:solidFill>
                                <a:srgbClr val="333333"/>
                              </a:solidFill>
                              <a:latin typeface="Cambria Math" panose="02040503050406030204" pitchFamily="18" charset="0"/>
                              <a:ea typeface="Cambria Math" panose="02040503050406030204" pitchFamily="18" charset="0"/>
                            </a:rPr>
                            <m:t>𝜃</m:t>
                          </m:r>
                        </m:e>
                        <m:sub>
                          <m:r>
                            <a:rPr lang="en-US" sz="1050" i="1" dirty="0">
                              <a:solidFill>
                                <a:srgbClr val="333333"/>
                              </a:solidFill>
                              <a:latin typeface="Cambria Math" panose="02040503050406030204" pitchFamily="18" charset="0"/>
                              <a:ea typeface="Cambria Math" panose="02040503050406030204" pitchFamily="18" charset="0"/>
                            </a:rPr>
                            <m:t>1</m:t>
                          </m:r>
                        </m:sub>
                      </m:sSub>
                      <m:r>
                        <a:rPr lang="en-US" altLang="en-US" sz="1050" i="1" dirty="0" smtClean="0">
                          <a:solidFill>
                            <a:schemeClr val="bg2">
                              <a:lumMod val="50000"/>
                            </a:schemeClr>
                          </a:solidFill>
                          <a:latin typeface="Cambria Math" panose="02040503050406030204" pitchFamily="18" charset="0"/>
                        </a:rPr>
                        <m:t>=0.959710 , </m:t>
                      </m:r>
                      <m:sSub>
                        <m:sSubPr>
                          <m:ctrlPr>
                            <a:rPr lang="el-GR" sz="1050" i="1" dirty="0">
                              <a:solidFill>
                                <a:srgbClr val="333333"/>
                              </a:solidFill>
                              <a:latin typeface="Cambria Math" panose="02040503050406030204" pitchFamily="18" charset="0"/>
                              <a:ea typeface="Cambria Math" panose="02040503050406030204" pitchFamily="18" charset="0"/>
                            </a:rPr>
                          </m:ctrlPr>
                        </m:sSubPr>
                        <m:e>
                          <m:r>
                            <a:rPr lang="el-GR" sz="1050" i="1" dirty="0">
                              <a:solidFill>
                                <a:srgbClr val="333333"/>
                              </a:solidFill>
                              <a:latin typeface="Cambria Math" panose="02040503050406030204" pitchFamily="18" charset="0"/>
                              <a:ea typeface="Cambria Math" panose="02040503050406030204" pitchFamily="18" charset="0"/>
                            </a:rPr>
                            <m:t>𝜃</m:t>
                          </m:r>
                        </m:e>
                        <m:sub>
                          <m:r>
                            <a:rPr lang="en-US" sz="1050" i="1" dirty="0">
                              <a:solidFill>
                                <a:srgbClr val="333333"/>
                              </a:solidFill>
                              <a:latin typeface="Cambria Math" panose="02040503050406030204" pitchFamily="18" charset="0"/>
                              <a:ea typeface="Cambria Math" panose="02040503050406030204" pitchFamily="18" charset="0"/>
                            </a:rPr>
                            <m:t>2</m:t>
                          </m:r>
                        </m:sub>
                      </m:sSub>
                      <m:r>
                        <a:rPr lang="en-US" altLang="en-US" sz="1050" i="1" dirty="0" smtClean="0">
                          <a:solidFill>
                            <a:schemeClr val="bg2">
                              <a:lumMod val="50000"/>
                            </a:schemeClr>
                          </a:solidFill>
                          <a:latin typeface="Cambria Math" panose="02040503050406030204" pitchFamily="18" charset="0"/>
                        </a:rPr>
                        <m:t>=−0.780245 , </m:t>
                      </m:r>
                      <m:r>
                        <a:rPr lang="en-US" altLang="en-US" sz="1050" i="1" dirty="0" smtClean="0">
                          <a:solidFill>
                            <a:schemeClr val="bg2">
                              <a:lumMod val="50000"/>
                            </a:schemeClr>
                          </a:solidFill>
                          <a:latin typeface="Cambria Math" panose="02040503050406030204" pitchFamily="18" charset="0"/>
                        </a:rPr>
                        <m:t>𝜎</m:t>
                      </m:r>
                      <m:r>
                        <a:rPr lang="en-US" altLang="en-US" sz="1050" i="1" dirty="0" smtClean="0">
                          <a:solidFill>
                            <a:schemeClr val="bg2">
                              <a:lumMod val="50000"/>
                            </a:schemeClr>
                          </a:solidFill>
                          <a:latin typeface="Cambria Math" panose="02040503050406030204" pitchFamily="18" charset="0"/>
                        </a:rPr>
                        <m:t>=0.041337 </m:t>
                      </m:r>
                    </m:oMath>
                  </m:oMathPara>
                </a14:m>
                <a:endParaRPr lang="en-US" altLang="en-US" sz="1050" dirty="0">
                  <a:solidFill>
                    <a:schemeClr val="bg2">
                      <a:lumMod val="50000"/>
                    </a:schemeClr>
                  </a:solidFill>
                </a:endParaRPr>
              </a:p>
            </p:txBody>
          </p:sp>
        </mc:Choice>
        <mc:Fallback xmlns="">
          <p:sp>
            <p:nvSpPr>
              <p:cNvPr id="23" name="Rectangle 2"/>
              <p:cNvSpPr>
                <a:spLocks noRot="1" noChangeAspect="1" noMove="1" noResize="1" noEditPoints="1" noAdjustHandles="1" noChangeArrowheads="1" noChangeShapeType="1" noTextEdit="1"/>
              </p:cNvSpPr>
              <p:nvPr/>
            </p:nvSpPr>
            <p:spPr bwMode="auto">
              <a:xfrm>
                <a:off x="5082396" y="2335268"/>
                <a:ext cx="4195248" cy="282257"/>
              </a:xfrm>
              <a:prstGeom prst="rect">
                <a:avLst/>
              </a:prstGeom>
              <a:blipFill>
                <a:blip r:embed="rId4"/>
                <a:stretch>
                  <a:fillRect b="-10870"/>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 name="Down Arrow 4"/>
          <p:cNvSpPr/>
          <p:nvPr/>
        </p:nvSpPr>
        <p:spPr>
          <a:xfrm>
            <a:off x="6879102" y="2771335"/>
            <a:ext cx="443132"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Rectangle 30"/>
              <p:cNvSpPr/>
              <p:nvPr/>
            </p:nvSpPr>
            <p:spPr>
              <a:xfrm>
                <a:off x="6548048" y="3864726"/>
                <a:ext cx="1105239" cy="307777"/>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solidFill>
                            <a:srgbClr val="333333"/>
                          </a:solidFill>
                          <a:latin typeface="Cambria Math" panose="02040503050406030204" pitchFamily="18" charset="0"/>
                          <a:ea typeface="Cambria Math" panose="02040503050406030204" pitchFamily="18" charset="0"/>
                        </a:rPr>
                        <m:t>Depth</m:t>
                      </m:r>
                      <m:r>
                        <a:rPr lang="en-US" b="0" i="0" dirty="0" smtClean="0">
                          <a:solidFill>
                            <a:srgbClr val="333333"/>
                          </a:solidFill>
                          <a:latin typeface="Cambria Math" panose="02040503050406030204" pitchFamily="18" charset="0"/>
                          <a:ea typeface="Cambria Math" panose="02040503050406030204" pitchFamily="18" charset="0"/>
                        </a:rPr>
                        <m:t> </m:t>
                      </m:r>
                      <m:r>
                        <m:rPr>
                          <m:sty m:val="p"/>
                        </m:rPr>
                        <a:rPr lang="en-US" b="0" i="0" dirty="0" smtClean="0">
                          <a:solidFill>
                            <a:srgbClr val="333333"/>
                          </a:solidFill>
                          <a:latin typeface="Cambria Math" panose="02040503050406030204" pitchFamily="18" charset="0"/>
                          <a:ea typeface="Cambria Math" panose="02040503050406030204" pitchFamily="18" charset="0"/>
                        </a:rPr>
                        <m:t>Map</m:t>
                      </m:r>
                    </m:oMath>
                  </m:oMathPara>
                </a14:m>
                <a:endParaRPr lang="en-US" dirty="0">
                  <a:latin typeface="Times New Roman (Headings)"/>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548048" y="3864726"/>
                <a:ext cx="1105239" cy="307777"/>
              </a:xfrm>
              <a:prstGeom prst="rect">
                <a:avLst/>
              </a:prstGeom>
              <a:blipFill>
                <a:blip r:embed="rId5"/>
                <a:stretch>
                  <a:fillRect b="-7692"/>
                </a:stretch>
              </a:blipFill>
              <a:ln>
                <a:solidFill>
                  <a:srgbClr val="C00000"/>
                </a:solidFill>
              </a:ln>
            </p:spPr>
            <p:txBody>
              <a:bodyPr/>
              <a:lstStyle/>
              <a:p>
                <a:r>
                  <a:rPr lang="en-US">
                    <a:noFill/>
                  </a:rPr>
                  <a:t> </a:t>
                </a:r>
              </a:p>
            </p:txBody>
          </p:sp>
        </mc:Fallback>
      </mc:AlternateContent>
      <p:sp>
        <p:nvSpPr>
          <p:cNvPr id="12" name="Rectangle 11"/>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895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460949" y="999926"/>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t>Apply image processing algorithms for haze removal</a:t>
            </a:r>
            <a:endParaRPr b="1" dirty="0"/>
          </a:p>
        </p:txBody>
      </p:sp>
      <p:sp>
        <p:nvSpPr>
          <p:cNvPr id="189" name="Google Shape;189;p38"/>
          <p:cNvSpPr txBox="1">
            <a:spLocks noGrp="1"/>
          </p:cNvSpPr>
          <p:nvPr>
            <p:ph type="title"/>
          </p:nvPr>
        </p:nvSpPr>
        <p:spPr>
          <a:xfrm>
            <a:off x="2011644" y="2269213"/>
            <a:ext cx="5120711"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err="1" smtClean="0"/>
              <a:t>Từ</a:t>
            </a:r>
            <a:r>
              <a:rPr lang="en-US" sz="2400" b="1" dirty="0" smtClean="0"/>
              <a:t> </a:t>
            </a:r>
            <a:r>
              <a:rPr lang="en-US" sz="2400" b="1" dirty="0" err="1" smtClean="0"/>
              <a:t>Trương</a:t>
            </a:r>
            <a:r>
              <a:rPr lang="en-US" sz="2400" b="1" dirty="0" smtClean="0"/>
              <a:t> </a:t>
            </a:r>
            <a:r>
              <a:rPr lang="en-US" sz="2400" b="1" dirty="0" err="1" smtClean="0"/>
              <a:t>Tuấn</a:t>
            </a:r>
            <a:r>
              <a:rPr lang="en-US" sz="2400" b="1" dirty="0" smtClean="0"/>
              <a:t> </a:t>
            </a:r>
            <a:r>
              <a:rPr lang="en-US" sz="2400" b="1" dirty="0" err="1" smtClean="0"/>
              <a:t>Kiệt</a:t>
            </a:r>
            <a:r>
              <a:rPr lang="en-US" sz="2400" b="1" dirty="0" smtClean="0"/>
              <a:t> - 19521727</a:t>
            </a:r>
            <a:endParaRP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18" name="TextBox 17"/>
          <p:cNvSpPr txBox="1"/>
          <p:nvPr/>
        </p:nvSpPr>
        <p:spPr>
          <a:xfrm>
            <a:off x="171450" y="881106"/>
            <a:ext cx="281840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2. </a:t>
            </a:r>
            <a:r>
              <a:rPr lang="en-US" dirty="0" err="1" smtClean="0">
                <a:latin typeface="Cambria" panose="02040503050406030204" pitchFamily="18" charset="0"/>
                <a:ea typeface="Cambria" panose="02040503050406030204" pitchFamily="18" charset="0"/>
              </a:rPr>
              <a:t>Ước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lượng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ánh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sáng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môi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trường</a:t>
            </a:r>
            <a:endParaRPr lang="en-US" dirty="0">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3"/>
          <a:stretch>
            <a:fillRect/>
          </a:stretch>
        </p:blipFill>
        <p:spPr>
          <a:xfrm>
            <a:off x="3166381" y="773362"/>
            <a:ext cx="1553258" cy="1033756"/>
          </a:xfrm>
          <a:prstGeom prst="rect">
            <a:avLst/>
          </a:prstGeom>
        </p:spPr>
      </p:pic>
      <p:pic>
        <p:nvPicPr>
          <p:cNvPr id="7" name="Picture 6"/>
          <p:cNvPicPr>
            <a:picLocks noChangeAspect="1"/>
          </p:cNvPicPr>
          <p:nvPr/>
        </p:nvPicPr>
        <p:blipFill>
          <a:blip r:embed="rId4"/>
          <a:stretch>
            <a:fillRect/>
          </a:stretch>
        </p:blipFill>
        <p:spPr>
          <a:xfrm>
            <a:off x="5067459" y="732870"/>
            <a:ext cx="1584781" cy="1074248"/>
          </a:xfrm>
          <a:prstGeom prst="rect">
            <a:avLst/>
          </a:prstGeom>
        </p:spPr>
      </p:pic>
      <p:pic>
        <p:nvPicPr>
          <p:cNvPr id="8" name="Picture 7"/>
          <p:cNvPicPr>
            <a:picLocks noChangeAspect="1"/>
          </p:cNvPicPr>
          <p:nvPr/>
        </p:nvPicPr>
        <p:blipFill>
          <a:blip r:embed="rId5"/>
          <a:stretch>
            <a:fillRect/>
          </a:stretch>
        </p:blipFill>
        <p:spPr>
          <a:xfrm>
            <a:off x="7000060" y="745267"/>
            <a:ext cx="1584781" cy="1049453"/>
          </a:xfrm>
          <a:prstGeom prst="rect">
            <a:avLst/>
          </a:prstGeom>
        </p:spPr>
      </p:pic>
      <p:sp>
        <p:nvSpPr>
          <p:cNvPr id="9" name="TextBox 8"/>
          <p:cNvSpPr txBox="1"/>
          <p:nvPr/>
        </p:nvSpPr>
        <p:spPr>
          <a:xfrm>
            <a:off x="3331110" y="1926688"/>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Hazy image</a:t>
            </a:r>
            <a:endParaRPr lang="en-US" sz="700" dirty="0">
              <a:latin typeface="Cambria" panose="02040503050406030204" pitchFamily="18" charset="0"/>
              <a:ea typeface="Cambria" panose="02040503050406030204" pitchFamily="18" charset="0"/>
            </a:endParaRPr>
          </a:p>
        </p:txBody>
      </p:sp>
      <p:sp>
        <p:nvSpPr>
          <p:cNvPr id="17" name="TextBox 16"/>
          <p:cNvSpPr txBox="1"/>
          <p:nvPr/>
        </p:nvSpPr>
        <p:spPr>
          <a:xfrm>
            <a:off x="5247949" y="1929893"/>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Incorrect </a:t>
            </a:r>
            <a:r>
              <a:rPr lang="en-US" sz="700" dirty="0" err="1" smtClean="0">
                <a:latin typeface="Cambria" panose="02040503050406030204" pitchFamily="18" charset="0"/>
                <a:ea typeface="Cambria" panose="02040503050406030204" pitchFamily="18" charset="0"/>
              </a:rPr>
              <a:t>dehazed</a:t>
            </a:r>
            <a:r>
              <a:rPr lang="en-US" sz="700" dirty="0" smtClean="0">
                <a:latin typeface="Cambria" panose="02040503050406030204" pitchFamily="18" charset="0"/>
                <a:ea typeface="Cambria" panose="02040503050406030204" pitchFamily="18" charset="0"/>
              </a:rPr>
              <a:t> image</a:t>
            </a:r>
            <a:endParaRPr lang="en-US" sz="700" dirty="0">
              <a:latin typeface="Cambria" panose="02040503050406030204" pitchFamily="18" charset="0"/>
              <a:ea typeface="Cambria" panose="02040503050406030204" pitchFamily="18" charset="0"/>
            </a:endParaRPr>
          </a:p>
        </p:txBody>
      </p:sp>
      <p:sp>
        <p:nvSpPr>
          <p:cNvPr id="20" name="TextBox 19"/>
          <p:cNvSpPr txBox="1"/>
          <p:nvPr/>
        </p:nvSpPr>
        <p:spPr>
          <a:xfrm>
            <a:off x="7180550" y="1926688"/>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Correct </a:t>
            </a:r>
            <a:r>
              <a:rPr lang="en-US" sz="700" dirty="0" err="1" smtClean="0">
                <a:latin typeface="Cambria" panose="02040503050406030204" pitchFamily="18" charset="0"/>
                <a:ea typeface="Cambria" panose="02040503050406030204" pitchFamily="18" charset="0"/>
              </a:rPr>
              <a:t>dehazed</a:t>
            </a:r>
            <a:endParaRPr lang="en-US" sz="700" dirty="0">
              <a:latin typeface="Cambria" panose="02040503050406030204" pitchFamily="18" charset="0"/>
              <a:ea typeface="Cambria" panose="02040503050406030204" pitchFamily="18"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3593" y="2252723"/>
            <a:ext cx="1578647" cy="105363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6194" y="2252723"/>
            <a:ext cx="1578647" cy="1053638"/>
          </a:xfrm>
          <a:prstGeom prst="rect">
            <a:avLst/>
          </a:prstGeom>
        </p:spPr>
      </p:pic>
      <p:sp>
        <p:nvSpPr>
          <p:cNvPr id="12" name="TextBox 11"/>
          <p:cNvSpPr txBox="1"/>
          <p:nvPr/>
        </p:nvSpPr>
        <p:spPr>
          <a:xfrm>
            <a:off x="5431632" y="2529145"/>
            <a:ext cx="111919" cy="307777"/>
          </a:xfrm>
          <a:prstGeom prst="rect">
            <a:avLst/>
          </a:prstGeom>
          <a:noFill/>
        </p:spPr>
        <p:txBody>
          <a:bodyPr wrap="square" rtlCol="0">
            <a:spAutoFit/>
          </a:bodyPr>
          <a:lstStyle/>
          <a:p>
            <a:r>
              <a:rPr lang="en-US" dirty="0" smtClean="0">
                <a:solidFill>
                  <a:schemeClr val="accent3"/>
                </a:solidFill>
              </a:rPr>
              <a:t>.</a:t>
            </a:r>
            <a:endParaRPr lang="en-US" dirty="0">
              <a:solidFill>
                <a:schemeClr val="accent3"/>
              </a:solidFill>
            </a:endParaRPr>
          </a:p>
        </p:txBody>
      </p:sp>
      <p:sp>
        <p:nvSpPr>
          <p:cNvPr id="24" name="TextBox 23"/>
          <p:cNvSpPr txBox="1"/>
          <p:nvPr/>
        </p:nvSpPr>
        <p:spPr>
          <a:xfrm>
            <a:off x="5487591" y="2609976"/>
            <a:ext cx="111919" cy="307777"/>
          </a:xfrm>
          <a:prstGeom prst="rect">
            <a:avLst/>
          </a:prstGeom>
          <a:noFill/>
        </p:spPr>
        <p:txBody>
          <a:bodyPr wrap="square" rtlCol="0">
            <a:spAutoFit/>
          </a:bodyPr>
          <a:lstStyle/>
          <a:p>
            <a:r>
              <a:rPr lang="en-US" dirty="0" smtClean="0">
                <a:solidFill>
                  <a:schemeClr val="accent3"/>
                </a:solidFill>
              </a:rPr>
              <a:t>.</a:t>
            </a:r>
            <a:endParaRPr lang="en-US" dirty="0">
              <a:solidFill>
                <a:schemeClr val="accent3"/>
              </a:solidFill>
            </a:endParaRPr>
          </a:p>
        </p:txBody>
      </p:sp>
      <p:sp>
        <p:nvSpPr>
          <p:cNvPr id="25" name="TextBox 24"/>
          <p:cNvSpPr txBox="1"/>
          <p:nvPr/>
        </p:nvSpPr>
        <p:spPr>
          <a:xfrm>
            <a:off x="5380435" y="2615204"/>
            <a:ext cx="111919" cy="307777"/>
          </a:xfrm>
          <a:prstGeom prst="rect">
            <a:avLst/>
          </a:prstGeom>
          <a:noFill/>
        </p:spPr>
        <p:txBody>
          <a:bodyPr wrap="square" rtlCol="0">
            <a:spAutoFit/>
          </a:bodyPr>
          <a:lstStyle/>
          <a:p>
            <a:r>
              <a:rPr lang="en-US" dirty="0" smtClean="0">
                <a:solidFill>
                  <a:schemeClr val="accent3"/>
                </a:solidFill>
              </a:rPr>
              <a:t>.</a:t>
            </a:r>
            <a:endParaRPr lang="en-US" dirty="0">
              <a:solidFill>
                <a:schemeClr val="accent3"/>
              </a:solidFill>
            </a:endParaRPr>
          </a:p>
        </p:txBody>
      </p:sp>
      <p:sp>
        <p:nvSpPr>
          <p:cNvPr id="13" name="Rectangle 12"/>
          <p:cNvSpPr/>
          <p:nvPr/>
        </p:nvSpPr>
        <p:spPr>
          <a:xfrm>
            <a:off x="7009586" y="2533908"/>
            <a:ext cx="96065" cy="153888"/>
          </a:xfrm>
          <a:prstGeom prst="rect">
            <a:avLst/>
          </a:prstGeom>
          <a:noFill/>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ight Arrow 13"/>
          <p:cNvSpPr/>
          <p:nvPr/>
        </p:nvSpPr>
        <p:spPr>
          <a:xfrm>
            <a:off x="556420" y="4102667"/>
            <a:ext cx="1800384"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073" y="3626424"/>
            <a:ext cx="1584073" cy="1057260"/>
          </a:xfrm>
          <a:prstGeom prst="rect">
            <a:avLst/>
          </a:prstGeom>
        </p:spPr>
      </p:pic>
      <mc:AlternateContent xmlns:mc="http://schemas.openxmlformats.org/markup-compatibility/2006" xmlns:a14="http://schemas.microsoft.com/office/drawing/2010/main">
        <mc:Choice Requires="a14">
          <p:sp>
            <p:nvSpPr>
              <p:cNvPr id="26" name="Rectangle 25"/>
              <p:cNvSpPr/>
              <p:nvPr/>
            </p:nvSpPr>
            <p:spPr>
              <a:xfrm>
                <a:off x="542397" y="3754632"/>
                <a:ext cx="1814407" cy="276101"/>
              </a:xfrm>
              <a:prstGeom prst="rect">
                <a:avLst/>
              </a:prstGeom>
            </p:spPr>
            <p:txBody>
              <a:bodyPr wrap="none">
                <a:spAutoFit/>
              </a:bodyPr>
              <a:lstStyle/>
              <a:p>
                <a14:m>
                  <m:oMath xmlns:m="http://schemas.openxmlformats.org/officeDocument/2006/math">
                    <m:sSup>
                      <m:sSupPr>
                        <m:ctrlPr>
                          <a:rPr lang="en-US" sz="1050" i="1" dirty="0" smtClean="0">
                            <a:latin typeface="Cambria Math" panose="02040503050406030204" pitchFamily="18" charset="0"/>
                          </a:rPr>
                        </m:ctrlPr>
                      </m:sSupPr>
                      <m:e>
                        <m:r>
                          <a:rPr lang="en-US" sz="1050" b="0" i="1" dirty="0" smtClean="0">
                            <a:latin typeface="Cambria Math" panose="02040503050406030204" pitchFamily="18" charset="0"/>
                          </a:rPr>
                          <m:t>𝑑</m:t>
                        </m:r>
                      </m:e>
                      <m:sup>
                        <m:r>
                          <a:rPr lang="en-US" sz="1050" i="1" dirty="0">
                            <a:latin typeface="Cambria Math" panose="02040503050406030204" pitchFamily="18" charset="0"/>
                          </a:rPr>
                          <m:t>𝑑𝑎𝑟𝑘</m:t>
                        </m:r>
                      </m:sup>
                    </m:sSup>
                    <m:r>
                      <a:rPr lang="en-US" sz="1050" i="1" dirty="0">
                        <a:latin typeface="Cambria Math" panose="02040503050406030204" pitchFamily="18" charset="0"/>
                      </a:rPr>
                      <m:t> </m:t>
                    </m:r>
                    <m:d>
                      <m:dPr>
                        <m:ctrlPr>
                          <a:rPr lang="en-US" sz="1050" i="1" dirty="0">
                            <a:latin typeface="Cambria Math" panose="02040503050406030204" pitchFamily="18" charset="0"/>
                          </a:rPr>
                        </m:ctrlPr>
                      </m:dPr>
                      <m:e>
                        <m:r>
                          <a:rPr lang="en-US" sz="1050" i="1" dirty="0">
                            <a:latin typeface="Cambria Math" panose="02040503050406030204" pitchFamily="18" charset="0"/>
                          </a:rPr>
                          <m:t>𝑥</m:t>
                        </m:r>
                      </m:e>
                    </m:d>
                    <m:r>
                      <a:rPr lang="en-US" sz="1050" i="1" dirty="0">
                        <a:latin typeface="Cambria Math" panose="02040503050406030204" pitchFamily="18" charset="0"/>
                      </a:rPr>
                      <m:t>= </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𝑚𝑖𝑛</m:t>
                        </m:r>
                      </m:e>
                      <m:sub>
                        <m:r>
                          <m:rPr>
                            <m:sty m:val="p"/>
                          </m:rPr>
                          <a:rPr lang="en-US" sz="1050" dirty="0">
                            <a:latin typeface="Cambria Math" panose="02040503050406030204" pitchFamily="18" charset="0"/>
                          </a:rPr>
                          <m:t>y</m:t>
                        </m:r>
                        <m:r>
                          <a:rPr lang="el-GR" sz="1050">
                            <a:latin typeface="Cambria Math" panose="02040503050406030204" pitchFamily="18" charset="0"/>
                          </a:rPr>
                          <m:t>∈</m:t>
                        </m:r>
                        <m:r>
                          <a:rPr lang="el-GR" sz="1050" i="1">
                            <a:latin typeface="Cambria Math" panose="02040503050406030204" pitchFamily="18" charset="0"/>
                          </a:rPr>
                          <m:t>𝛺</m:t>
                        </m:r>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m:t>
                        </m:r>
                      </m:sub>
                    </m:sSub>
                  </m:oMath>
                </a14:m>
                <a:r>
                  <a:rPr lang="en-US" sz="1050" dirty="0" smtClean="0">
                    <a:latin typeface="Times New Roman" panose="02020603050405020304" pitchFamily="18" charset="0"/>
                    <a:cs typeface="Times New Roman" panose="02020603050405020304" pitchFamily="18" charset="0"/>
                  </a:rPr>
                  <a:t>(d(x))</a:t>
                </a:r>
                <a:endParaRPr lang="en-US" sz="1050" dirty="0">
                  <a:latin typeface="Times New Roman" panose="02020603050405020304" pitchFamily="18" charset="0"/>
                  <a:cs typeface="Times New Roman" panose="020206030504050203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542397" y="3754632"/>
                <a:ext cx="1814407" cy="276101"/>
              </a:xfrm>
              <a:prstGeom prst="rect">
                <a:avLst/>
              </a:prstGeom>
              <a:blipFill>
                <a:blip r:embed="rId8"/>
                <a:stretch>
                  <a:fillRect b="-6667"/>
                </a:stretch>
              </a:blipFill>
            </p:spPr>
            <p:txBody>
              <a:bodyPr/>
              <a:lstStyle/>
              <a:p>
                <a:r>
                  <a:rPr lang="en-US">
                    <a:noFill/>
                  </a:rPr>
                  <a:t> </a:t>
                </a:r>
              </a:p>
            </p:txBody>
          </p:sp>
        </mc:Fallback>
      </mc:AlternateContent>
      <p:sp>
        <p:nvSpPr>
          <p:cNvPr id="29" name="TextBox 28"/>
          <p:cNvSpPr txBox="1"/>
          <p:nvPr/>
        </p:nvSpPr>
        <p:spPr>
          <a:xfrm>
            <a:off x="837700" y="4279376"/>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Minimum Filter</a:t>
            </a:r>
            <a:endParaRPr lang="en-US" sz="700" dirty="0">
              <a:latin typeface="Cambria" panose="02040503050406030204" pitchFamily="18" charset="0"/>
              <a:ea typeface="Cambria" panose="02040503050406030204" pitchFamily="18" charset="0"/>
            </a:endParaRPr>
          </a:p>
        </p:txBody>
      </p:sp>
      <p:sp>
        <p:nvSpPr>
          <p:cNvPr id="30" name="Right Arrow 29"/>
          <p:cNvSpPr/>
          <p:nvPr/>
        </p:nvSpPr>
        <p:spPr>
          <a:xfrm>
            <a:off x="4305415" y="4102667"/>
            <a:ext cx="1800384"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586695" y="4279376"/>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Guided Filter</a:t>
            </a:r>
            <a:endParaRPr lang="en-US" sz="700" dirty="0">
              <a:latin typeface="Cambria" panose="02040503050406030204" pitchFamily="18" charset="0"/>
              <a:ea typeface="Cambria" panose="02040503050406030204" pitchFamily="18" charset="0"/>
            </a:endParaRPr>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749" y="3626424"/>
            <a:ext cx="1586625" cy="1058963"/>
          </a:xfrm>
          <a:prstGeom prst="rect">
            <a:avLst/>
          </a:prstGeom>
        </p:spPr>
      </p:pic>
      <p:sp>
        <p:nvSpPr>
          <p:cNvPr id="34" name="Rectangle 33"/>
          <p:cNvSpPr/>
          <p:nvPr/>
        </p:nvSpPr>
        <p:spPr>
          <a:xfrm>
            <a:off x="4600719" y="3765724"/>
            <a:ext cx="1353256" cy="253916"/>
          </a:xfrm>
          <a:prstGeom prst="rect">
            <a:avLst/>
          </a:prstGeom>
        </p:spPr>
        <p:txBody>
          <a:bodyPr wrap="none">
            <a:spAutoFit/>
          </a:bodyPr>
          <a:lstStyle/>
          <a:p>
            <a:r>
              <a:rPr lang="en-US" sz="1050" b="1" i="1" dirty="0">
                <a:latin typeface="Cambria Math" panose="02040503050406030204" pitchFamily="18" charset="0"/>
                <a:ea typeface="Cambria Math" panose="02040503050406030204" pitchFamily="18" charset="0"/>
                <a:cs typeface="Times New Roman" panose="02020603050405020304" pitchFamily="18" charset="0"/>
              </a:rPr>
              <a:t>q</a:t>
            </a:r>
            <a:r>
              <a:rPr lang="en-US" sz="1050" i="1" dirty="0">
                <a:latin typeface="Cambria Math" panose="02040503050406030204" pitchFamily="18" charset="0"/>
                <a:ea typeface="Cambria Math" panose="02040503050406030204" pitchFamily="18" charset="0"/>
                <a:cs typeface="Times New Roman" panose="02020603050405020304" pitchFamily="18" charset="0"/>
              </a:rPr>
              <a:t>(x)=a(x)</a:t>
            </a:r>
            <a:r>
              <a:rPr lang="en-US" sz="1050" b="1" i="1" dirty="0">
                <a:latin typeface="Cambria Math" panose="02040503050406030204" pitchFamily="18" charset="0"/>
                <a:ea typeface="Cambria Math" panose="02040503050406030204" pitchFamily="18" charset="0"/>
                <a:cs typeface="Times New Roman" panose="02020603050405020304" pitchFamily="18" charset="0"/>
              </a:rPr>
              <a:t>I</a:t>
            </a:r>
            <a:r>
              <a:rPr lang="en-US" sz="1050" i="1" dirty="0">
                <a:latin typeface="Cambria Math" panose="02040503050406030204" pitchFamily="18" charset="0"/>
                <a:ea typeface="Cambria Math" panose="02040503050406030204" pitchFamily="18" charset="0"/>
                <a:cs typeface="Times New Roman" panose="02020603050405020304" pitchFamily="18" charset="0"/>
              </a:rPr>
              <a:t>(x)+b(x)</a:t>
            </a:r>
          </a:p>
        </p:txBody>
      </p:sp>
      <p:sp>
        <p:nvSpPr>
          <p:cNvPr id="28" name="Rectangle 27"/>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650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12" name="Right Arrow 11"/>
          <p:cNvSpPr/>
          <p:nvPr/>
        </p:nvSpPr>
        <p:spPr>
          <a:xfrm>
            <a:off x="591590" y="1929208"/>
            <a:ext cx="1800384"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243" y="1452965"/>
            <a:ext cx="1584073" cy="1057260"/>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577567" y="1581173"/>
                <a:ext cx="1814407" cy="276101"/>
              </a:xfrm>
              <a:prstGeom prst="rect">
                <a:avLst/>
              </a:prstGeom>
            </p:spPr>
            <p:txBody>
              <a:bodyPr wrap="none">
                <a:spAutoFit/>
              </a:bodyPr>
              <a:lstStyle/>
              <a:p>
                <a14:m>
                  <m:oMath xmlns:m="http://schemas.openxmlformats.org/officeDocument/2006/math">
                    <m:sSup>
                      <m:sSupPr>
                        <m:ctrlPr>
                          <a:rPr lang="en-US" sz="1050" i="1" dirty="0" smtClean="0">
                            <a:latin typeface="Cambria Math" panose="02040503050406030204" pitchFamily="18" charset="0"/>
                          </a:rPr>
                        </m:ctrlPr>
                      </m:sSupPr>
                      <m:e>
                        <m:r>
                          <a:rPr lang="en-US" sz="1050" b="0" i="1" dirty="0" smtClean="0">
                            <a:latin typeface="Cambria Math" panose="02040503050406030204" pitchFamily="18" charset="0"/>
                          </a:rPr>
                          <m:t>𝑑</m:t>
                        </m:r>
                      </m:e>
                      <m:sup>
                        <m:r>
                          <a:rPr lang="en-US" sz="1050" i="1" dirty="0">
                            <a:latin typeface="Cambria Math" panose="02040503050406030204" pitchFamily="18" charset="0"/>
                          </a:rPr>
                          <m:t>𝑑𝑎𝑟𝑘</m:t>
                        </m:r>
                      </m:sup>
                    </m:sSup>
                    <m:r>
                      <a:rPr lang="en-US" sz="1050" i="1" dirty="0">
                        <a:latin typeface="Cambria Math" panose="02040503050406030204" pitchFamily="18" charset="0"/>
                      </a:rPr>
                      <m:t> </m:t>
                    </m:r>
                    <m:d>
                      <m:dPr>
                        <m:ctrlPr>
                          <a:rPr lang="en-US" sz="1050" i="1" dirty="0">
                            <a:latin typeface="Cambria Math" panose="02040503050406030204" pitchFamily="18" charset="0"/>
                          </a:rPr>
                        </m:ctrlPr>
                      </m:dPr>
                      <m:e>
                        <m:r>
                          <a:rPr lang="en-US" sz="1050" i="1" dirty="0">
                            <a:latin typeface="Cambria Math" panose="02040503050406030204" pitchFamily="18" charset="0"/>
                          </a:rPr>
                          <m:t>𝑥</m:t>
                        </m:r>
                      </m:e>
                    </m:d>
                    <m:r>
                      <a:rPr lang="en-US" sz="1050" i="1" dirty="0">
                        <a:latin typeface="Cambria Math" panose="02040503050406030204" pitchFamily="18" charset="0"/>
                      </a:rPr>
                      <m:t>= </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𝑚𝑖𝑛</m:t>
                        </m:r>
                      </m:e>
                      <m:sub>
                        <m:r>
                          <m:rPr>
                            <m:sty m:val="p"/>
                          </m:rPr>
                          <a:rPr lang="en-US" sz="1050" dirty="0">
                            <a:latin typeface="Cambria Math" panose="02040503050406030204" pitchFamily="18" charset="0"/>
                          </a:rPr>
                          <m:t>y</m:t>
                        </m:r>
                        <m:r>
                          <a:rPr lang="el-GR" sz="1050">
                            <a:latin typeface="Cambria Math" panose="02040503050406030204" pitchFamily="18" charset="0"/>
                          </a:rPr>
                          <m:t>∈</m:t>
                        </m:r>
                        <m:r>
                          <a:rPr lang="el-GR" sz="1050" i="1">
                            <a:latin typeface="Cambria Math" panose="02040503050406030204" pitchFamily="18" charset="0"/>
                          </a:rPr>
                          <m:t>𝛺</m:t>
                        </m:r>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m:t>
                        </m:r>
                      </m:sub>
                    </m:sSub>
                  </m:oMath>
                </a14:m>
                <a:r>
                  <a:rPr lang="en-US" sz="1050" dirty="0" smtClean="0">
                    <a:latin typeface="Times New Roman" panose="02020603050405020304" pitchFamily="18" charset="0"/>
                    <a:cs typeface="Times New Roman" panose="02020603050405020304" pitchFamily="18" charset="0"/>
                  </a:rPr>
                  <a:t>(d(x))</a:t>
                </a:r>
                <a:endParaRPr lang="en-US" sz="1050" dirty="0">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577567" y="1581173"/>
                <a:ext cx="1814407" cy="276101"/>
              </a:xfrm>
              <a:prstGeom prst="rect">
                <a:avLst/>
              </a:prstGeom>
              <a:blipFill>
                <a:blip r:embed="rId4"/>
                <a:stretch>
                  <a:fillRect b="-4348"/>
                </a:stretch>
              </a:blipFill>
            </p:spPr>
            <p:txBody>
              <a:bodyPr/>
              <a:lstStyle/>
              <a:p>
                <a:r>
                  <a:rPr lang="en-US">
                    <a:noFill/>
                  </a:rPr>
                  <a:t> </a:t>
                </a:r>
              </a:p>
            </p:txBody>
          </p:sp>
        </mc:Fallback>
      </mc:AlternateContent>
      <p:sp>
        <p:nvSpPr>
          <p:cNvPr id="15" name="TextBox 14"/>
          <p:cNvSpPr txBox="1"/>
          <p:nvPr/>
        </p:nvSpPr>
        <p:spPr>
          <a:xfrm>
            <a:off x="872870" y="2105917"/>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Minimum Filter</a:t>
            </a:r>
            <a:endParaRPr lang="en-US" sz="700" dirty="0">
              <a:latin typeface="Cambria" panose="02040503050406030204" pitchFamily="18" charset="0"/>
              <a:ea typeface="Cambria" panose="02040503050406030204" pitchFamily="18" charset="0"/>
            </a:endParaRPr>
          </a:p>
        </p:txBody>
      </p:sp>
      <p:sp>
        <p:nvSpPr>
          <p:cNvPr id="17" name="Right Arrow 16"/>
          <p:cNvSpPr/>
          <p:nvPr/>
        </p:nvSpPr>
        <p:spPr>
          <a:xfrm>
            <a:off x="4340585" y="1929208"/>
            <a:ext cx="1800384"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621865" y="2105917"/>
            <a:ext cx="1223800" cy="200055"/>
          </a:xfrm>
          <a:prstGeom prst="rect">
            <a:avLst/>
          </a:prstGeom>
          <a:noFill/>
        </p:spPr>
        <p:txBody>
          <a:bodyPr wrap="square" rtlCol="0">
            <a:spAutoFit/>
          </a:bodyPr>
          <a:lstStyle/>
          <a:p>
            <a:pPr algn="ctr"/>
            <a:r>
              <a:rPr lang="en-US" sz="700" dirty="0" smtClean="0">
                <a:latin typeface="Cambria" panose="02040503050406030204" pitchFamily="18" charset="0"/>
                <a:ea typeface="Cambria" panose="02040503050406030204" pitchFamily="18" charset="0"/>
              </a:rPr>
              <a:t>Guided Filter</a:t>
            </a:r>
            <a:endParaRPr lang="en-US" sz="700" dirty="0">
              <a:latin typeface="Cambria" panose="02040503050406030204" pitchFamily="18" charset="0"/>
              <a:ea typeface="Cambria" panose="02040503050406030204" pitchFamily="18"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919" y="1452965"/>
            <a:ext cx="1586625" cy="1058963"/>
          </a:xfrm>
          <a:prstGeom prst="rect">
            <a:avLst/>
          </a:prstGeom>
        </p:spPr>
      </p:pic>
      <p:sp>
        <p:nvSpPr>
          <p:cNvPr id="24" name="Rectangle 23"/>
          <p:cNvSpPr/>
          <p:nvPr/>
        </p:nvSpPr>
        <p:spPr>
          <a:xfrm>
            <a:off x="4635889" y="1592265"/>
            <a:ext cx="1353256" cy="253916"/>
          </a:xfrm>
          <a:prstGeom prst="rect">
            <a:avLst/>
          </a:prstGeom>
        </p:spPr>
        <p:txBody>
          <a:bodyPr wrap="none">
            <a:spAutoFit/>
          </a:bodyPr>
          <a:lstStyle/>
          <a:p>
            <a:r>
              <a:rPr lang="en-US" sz="1050" b="1" i="1" dirty="0">
                <a:latin typeface="Cambria Math" panose="02040503050406030204" pitchFamily="18" charset="0"/>
                <a:ea typeface="Cambria Math" panose="02040503050406030204" pitchFamily="18" charset="0"/>
                <a:cs typeface="Times New Roman" panose="02020603050405020304" pitchFamily="18" charset="0"/>
              </a:rPr>
              <a:t>q</a:t>
            </a:r>
            <a:r>
              <a:rPr lang="en-US" sz="1050" i="1" dirty="0">
                <a:latin typeface="Cambria Math" panose="02040503050406030204" pitchFamily="18" charset="0"/>
                <a:ea typeface="Cambria Math" panose="02040503050406030204" pitchFamily="18" charset="0"/>
                <a:cs typeface="Times New Roman" panose="02020603050405020304" pitchFamily="18" charset="0"/>
              </a:rPr>
              <a:t>(x)=a(x)</a:t>
            </a:r>
            <a:r>
              <a:rPr lang="en-US" sz="1050" b="1" i="1" dirty="0">
                <a:latin typeface="Cambria Math" panose="02040503050406030204" pitchFamily="18" charset="0"/>
                <a:ea typeface="Cambria Math" panose="02040503050406030204" pitchFamily="18" charset="0"/>
                <a:cs typeface="Times New Roman" panose="02020603050405020304" pitchFamily="18" charset="0"/>
              </a:rPr>
              <a:t>I</a:t>
            </a:r>
            <a:r>
              <a:rPr lang="en-US" sz="1050" i="1" dirty="0">
                <a:latin typeface="Cambria Math" panose="02040503050406030204" pitchFamily="18" charset="0"/>
                <a:ea typeface="Cambria Math" panose="02040503050406030204" pitchFamily="18" charset="0"/>
                <a:cs typeface="Times New Roman" panose="02020603050405020304" pitchFamily="18" charset="0"/>
              </a:rPr>
              <a:t>(x)+b(x)</a:t>
            </a:r>
          </a:p>
        </p:txBody>
      </p:sp>
      <p:sp>
        <p:nvSpPr>
          <p:cNvPr id="25" name="Right Arrow 24"/>
          <p:cNvSpPr/>
          <p:nvPr/>
        </p:nvSpPr>
        <p:spPr>
          <a:xfrm>
            <a:off x="591590" y="3439140"/>
            <a:ext cx="1800384" cy="10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p:cNvSpPr/>
              <p:nvPr/>
            </p:nvSpPr>
            <p:spPr>
              <a:xfrm>
                <a:off x="394687" y="3113290"/>
                <a:ext cx="228716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rPr>
                        <m:t>𝐶h</m:t>
                      </m:r>
                      <m:r>
                        <a:rPr lang="en-US" sz="1050" b="0" i="1" dirty="0" smtClean="0">
                          <a:latin typeface="Cambria Math" panose="02040503050406030204" pitchFamily="18" charset="0"/>
                        </a:rPr>
                        <m:t>ọ</m:t>
                      </m:r>
                      <m:r>
                        <a:rPr lang="en-US" sz="1050" b="0" i="1" dirty="0" smtClean="0">
                          <a:latin typeface="Cambria Math" panose="02040503050406030204" pitchFamily="18" charset="0"/>
                        </a:rPr>
                        <m:t>𝑛</m:t>
                      </m:r>
                      <m:r>
                        <a:rPr lang="en-US" sz="1050" b="0" i="1" dirty="0" smtClean="0">
                          <a:latin typeface="Cambria Math" panose="02040503050406030204" pitchFamily="18" charset="0"/>
                        </a:rPr>
                        <m:t> 0.1% </m:t>
                      </m:r>
                      <m:r>
                        <a:rPr lang="en-US" sz="1050" b="0" i="1" dirty="0" smtClean="0">
                          <a:latin typeface="Cambria Math" panose="02040503050406030204" pitchFamily="18" charset="0"/>
                        </a:rPr>
                        <m:t>𝑝𝑖𝑥𝑒𝑙</m:t>
                      </m:r>
                      <m:r>
                        <a:rPr lang="en-US" sz="1050" b="0" i="1" dirty="0" smtClean="0">
                          <a:latin typeface="Cambria Math" panose="02040503050406030204" pitchFamily="18" charset="0"/>
                        </a:rPr>
                        <m:t> </m:t>
                      </m:r>
                      <m:r>
                        <a:rPr lang="en-US" sz="1050" b="0" i="1" dirty="0" smtClean="0">
                          <a:latin typeface="Cambria Math" panose="02040503050406030204" pitchFamily="18" charset="0"/>
                        </a:rPr>
                        <m:t>𝑐</m:t>
                      </m:r>
                      <m:r>
                        <a:rPr lang="en-US" sz="1050" b="0" i="1" dirty="0" smtClean="0">
                          <a:latin typeface="Cambria Math" panose="02040503050406030204" pitchFamily="18" charset="0"/>
                        </a:rPr>
                        <m:t>ó </m:t>
                      </m:r>
                      <m:r>
                        <a:rPr lang="en-US" sz="1050" b="0" i="1" dirty="0" smtClean="0">
                          <a:latin typeface="Cambria Math" panose="02040503050406030204" pitchFamily="18" charset="0"/>
                        </a:rPr>
                        <m:t>𝑔𝑖</m:t>
                      </m:r>
                      <m:r>
                        <a:rPr lang="en-US" sz="1050" b="0" i="1" dirty="0" smtClean="0">
                          <a:latin typeface="Cambria Math" panose="02040503050406030204" pitchFamily="18" charset="0"/>
                        </a:rPr>
                        <m:t>á </m:t>
                      </m:r>
                      <m:r>
                        <a:rPr lang="en-US" sz="1050" b="0" i="1" dirty="0" smtClean="0">
                          <a:latin typeface="Cambria Math" panose="02040503050406030204" pitchFamily="18" charset="0"/>
                        </a:rPr>
                        <m:t>𝑡𝑟</m:t>
                      </m:r>
                      <m:r>
                        <a:rPr lang="en-US" sz="1050" b="0" i="1" dirty="0" smtClean="0">
                          <a:latin typeface="Cambria Math" panose="02040503050406030204" pitchFamily="18" charset="0"/>
                        </a:rPr>
                        <m:t>ị </m:t>
                      </m:r>
                      <m:r>
                        <a:rPr lang="en-US" sz="1050" b="0" i="1" dirty="0" smtClean="0">
                          <a:latin typeface="Cambria Math" panose="02040503050406030204" pitchFamily="18" charset="0"/>
                        </a:rPr>
                        <m:t>𝑙</m:t>
                      </m:r>
                      <m:r>
                        <a:rPr lang="en-US" sz="1050" b="0" i="1" dirty="0" smtClean="0">
                          <a:latin typeface="Cambria Math" panose="02040503050406030204" pitchFamily="18" charset="0"/>
                        </a:rPr>
                        <m:t>ớ</m:t>
                      </m:r>
                      <m:r>
                        <a:rPr lang="en-US" sz="1050" b="0" i="1" dirty="0" smtClean="0">
                          <a:latin typeface="Cambria Math" panose="02040503050406030204" pitchFamily="18" charset="0"/>
                        </a:rPr>
                        <m:t>𝑛</m:t>
                      </m:r>
                      <m:r>
                        <a:rPr lang="en-US" sz="1050" b="0" i="1" dirty="0" smtClean="0">
                          <a:latin typeface="Cambria Math" panose="02040503050406030204" pitchFamily="18" charset="0"/>
                        </a:rPr>
                        <m:t> </m:t>
                      </m:r>
                      <m:r>
                        <a:rPr lang="en-US" sz="1050" b="0" i="1" dirty="0" smtClean="0">
                          <a:latin typeface="Cambria Math" panose="02040503050406030204" pitchFamily="18" charset="0"/>
                        </a:rPr>
                        <m:t>𝑛h</m:t>
                      </m:r>
                      <m:r>
                        <a:rPr lang="en-US" sz="1050" b="0" i="1" dirty="0" smtClean="0">
                          <a:latin typeface="Cambria Math" panose="02040503050406030204" pitchFamily="18" charset="0"/>
                        </a:rPr>
                        <m:t>ấ</m:t>
                      </m:r>
                      <m:r>
                        <a:rPr lang="en-US" sz="1050" b="0" i="1" dirty="0" smtClean="0">
                          <a:latin typeface="Cambria Math" panose="02040503050406030204" pitchFamily="18" charset="0"/>
                        </a:rPr>
                        <m:t>𝑡</m:t>
                      </m:r>
                    </m:oMath>
                  </m:oMathPara>
                </a14:m>
                <a:endParaRPr lang="en-US" sz="1050" dirty="0">
                  <a:latin typeface="Times New Roman" panose="02020603050405020304" pitchFamily="18" charset="0"/>
                  <a:cs typeface="Times New Roman" panose="020206030504050203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394687" y="3113290"/>
                <a:ext cx="2287165" cy="253916"/>
              </a:xfrm>
              <a:prstGeom prst="rect">
                <a:avLst/>
              </a:prstGeom>
              <a:blipFill>
                <a:blip r:embed="rId6"/>
                <a:stretch>
                  <a:fillRect b="-7317"/>
                </a:stretch>
              </a:blipFill>
            </p:spPr>
            <p:txBody>
              <a:bodyPr/>
              <a:lstStyle/>
              <a:p>
                <a:r>
                  <a:rPr lang="en-US">
                    <a:noFill/>
                  </a:rPr>
                  <a:t> </a:t>
                </a:r>
              </a:p>
            </p:txBody>
          </p:sp>
        </mc:Fallback>
      </mc:AlternateContent>
      <p:sp>
        <p:nvSpPr>
          <p:cNvPr id="27" name="TextBox 26"/>
          <p:cNvSpPr txBox="1"/>
          <p:nvPr/>
        </p:nvSpPr>
        <p:spPr>
          <a:xfrm>
            <a:off x="872870" y="3615849"/>
            <a:ext cx="1223800" cy="200055"/>
          </a:xfrm>
          <a:prstGeom prst="rect">
            <a:avLst/>
          </a:prstGeom>
          <a:noFill/>
        </p:spPr>
        <p:txBody>
          <a:bodyPr wrap="square" rtlCol="0">
            <a:spAutoFit/>
          </a:bodyPr>
          <a:lstStyle/>
          <a:p>
            <a:pPr algn="ctr"/>
            <a:r>
              <a:rPr lang="en-US" sz="700" dirty="0" err="1" smtClean="0">
                <a:latin typeface="Cambria" panose="02040503050406030204" pitchFamily="18" charset="0"/>
                <a:ea typeface="Cambria" panose="02040503050406030204" pitchFamily="18" charset="0"/>
              </a:rPr>
              <a:t>Ước</a:t>
            </a:r>
            <a:r>
              <a:rPr lang="en-US" sz="700" dirty="0" smtClean="0">
                <a:latin typeface="Cambria" panose="02040503050406030204" pitchFamily="18" charset="0"/>
                <a:ea typeface="Cambria" panose="02040503050406030204" pitchFamily="18" charset="0"/>
              </a:rPr>
              <a:t> </a:t>
            </a:r>
            <a:r>
              <a:rPr lang="en-US" sz="700" dirty="0" err="1" smtClean="0">
                <a:latin typeface="Cambria" panose="02040503050406030204" pitchFamily="18" charset="0"/>
                <a:ea typeface="Cambria" panose="02040503050406030204" pitchFamily="18" charset="0"/>
              </a:rPr>
              <a:t>tính</a:t>
            </a:r>
            <a:r>
              <a:rPr lang="en-US" sz="700" dirty="0" smtClean="0">
                <a:latin typeface="Cambria" panose="02040503050406030204" pitchFamily="18" charset="0"/>
                <a:ea typeface="Cambria" panose="02040503050406030204" pitchFamily="18" charset="0"/>
              </a:rPr>
              <a:t> A</a:t>
            </a:r>
            <a:endParaRPr lang="en-US" sz="700" dirty="0">
              <a:latin typeface="Cambria" panose="02040503050406030204" pitchFamily="18" charset="0"/>
              <a:ea typeface="Cambria" panose="02040503050406030204" pitchFamily="18" charset="0"/>
            </a:endParaRPr>
          </a:p>
        </p:txBody>
      </p:sp>
      <p:sp>
        <p:nvSpPr>
          <p:cNvPr id="4" name="Rectangle 3"/>
          <p:cNvSpPr/>
          <p:nvPr/>
        </p:nvSpPr>
        <p:spPr>
          <a:xfrm>
            <a:off x="6506919" y="1716258"/>
            <a:ext cx="69727" cy="6330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7" name="Straight Arrow Connector 6"/>
          <p:cNvCxnSpPr>
            <a:stCxn id="4" idx="1"/>
          </p:cNvCxnSpPr>
          <p:nvPr/>
        </p:nvCxnSpPr>
        <p:spPr>
          <a:xfrm flipH="1">
            <a:off x="3573194" y="1747911"/>
            <a:ext cx="2933725" cy="169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923744" y="3240248"/>
            <a:ext cx="502962" cy="502962"/>
          </a:xfrm>
          <a:prstGeom prst="rect">
            <a:avLst/>
          </a:prstGeom>
          <a:solidFill>
            <a:srgbClr val="A6A6A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27981" y="3308072"/>
            <a:ext cx="2678938" cy="307777"/>
          </a:xfrm>
          <a:prstGeom prst="rect">
            <a:avLst/>
          </a:prstGeom>
          <a:noFill/>
        </p:spPr>
        <p:txBody>
          <a:bodyPr wrap="none" rtlCol="0">
            <a:spAutoFit/>
          </a:bodyPr>
          <a:lstStyle/>
          <a:p>
            <a:r>
              <a:rPr lang="en-US" dirty="0" err="1" smtClean="0">
                <a:latin typeface="Cambria" panose="02040503050406030204" pitchFamily="18" charset="0"/>
                <a:ea typeface="Cambria" panose="02040503050406030204" pitchFamily="18" charset="0"/>
              </a:rPr>
              <a:t>Tại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vị</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trí</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này</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trên</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gốc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sẽ</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là</a:t>
            </a:r>
            <a:r>
              <a:rPr lang="en-US" dirty="0" smtClean="0">
                <a:latin typeface="Cambria" panose="02040503050406030204" pitchFamily="18" charset="0"/>
                <a:ea typeface="Cambria" panose="02040503050406030204" pitchFamily="18" charset="0"/>
              </a:rPr>
              <a:t> A</a:t>
            </a:r>
            <a:endParaRPr lang="en-US" dirty="0">
              <a:latin typeface="Cambria" panose="02040503050406030204" pitchFamily="18" charset="0"/>
              <a:ea typeface="Cambria" panose="02040503050406030204" pitchFamily="18" charset="0"/>
            </a:endParaRPr>
          </a:p>
        </p:txBody>
      </p:sp>
      <p:sp>
        <p:nvSpPr>
          <p:cNvPr id="28" name="TextBox 27"/>
          <p:cNvSpPr txBox="1"/>
          <p:nvPr/>
        </p:nvSpPr>
        <p:spPr>
          <a:xfrm>
            <a:off x="171450" y="881106"/>
            <a:ext cx="2818400"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2. </a:t>
            </a:r>
            <a:r>
              <a:rPr lang="en-US" dirty="0" err="1" smtClean="0">
                <a:latin typeface="Cambria" panose="02040503050406030204" pitchFamily="18" charset="0"/>
                <a:ea typeface="Cambria" panose="02040503050406030204" pitchFamily="18" charset="0"/>
              </a:rPr>
              <a:t>Ước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lượng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ánh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sáng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môi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trường</a:t>
            </a:r>
            <a:endParaRPr lang="en-US" dirty="0">
              <a:latin typeface="Cambria" panose="02040503050406030204" pitchFamily="18" charset="0"/>
              <a:ea typeface="Cambria" panose="02040503050406030204" pitchFamily="18" charset="0"/>
            </a:endParaRPr>
          </a:p>
        </p:txBody>
      </p:sp>
      <p:sp>
        <p:nvSpPr>
          <p:cNvPr id="19" name="Rectangle 18"/>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3920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Color Attenuation Prior (CAP)</a:t>
            </a:r>
            <a:endParaRPr dirty="0"/>
          </a:p>
        </p:txBody>
      </p:sp>
      <p:sp>
        <p:nvSpPr>
          <p:cNvPr id="11" name="TextBox 10"/>
          <p:cNvSpPr txBox="1"/>
          <p:nvPr/>
        </p:nvSpPr>
        <p:spPr>
          <a:xfrm>
            <a:off x="171450" y="881106"/>
            <a:ext cx="1502334"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3. </a:t>
            </a:r>
            <a:r>
              <a:rPr lang="en-US" dirty="0" err="1" smtClean="0">
                <a:latin typeface="Cambria" panose="02040503050406030204" pitchFamily="18" charset="0"/>
                <a:ea typeface="Cambria" panose="02040503050406030204" pitchFamily="18" charset="0"/>
              </a:rPr>
              <a:t>Khôi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phục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4656267" y="1849725"/>
                <a:ext cx="1410130" cy="3178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cs typeface="Times New Roman" panose="02020603050405020304" pitchFamily="18" charset="0"/>
                        </a:rPr>
                        <m:t>(</m:t>
                      </m:r>
                      <m:r>
                        <m:rPr>
                          <m:nor/>
                        </m:rPr>
                        <a:rPr lang="fr-FR" i="1" smtClean="0">
                          <a:latin typeface="Times New Roman" panose="02020603050405020304" pitchFamily="18" charset="0"/>
                          <a:cs typeface="Times New Roman" panose="02020603050405020304" pitchFamily="18" charset="0"/>
                        </a:rPr>
                        <m:t>t</m:t>
                      </m:r>
                      <m:r>
                        <m:rPr>
                          <m:nor/>
                        </m:rPr>
                        <a:rPr lang="fr-FR" i="1" smtClean="0">
                          <a:latin typeface="Times New Roman" panose="02020603050405020304" pitchFamily="18" charset="0"/>
                          <a:cs typeface="Times New Roman" panose="02020603050405020304" pitchFamily="18" charset="0"/>
                        </a:rPr>
                        <m:t>(</m:t>
                      </m:r>
                      <m:r>
                        <m:rPr>
                          <m:nor/>
                        </m:rPr>
                        <a:rPr lang="fr-FR" i="1" smtClean="0">
                          <a:latin typeface="Times New Roman" panose="02020603050405020304" pitchFamily="18" charset="0"/>
                          <a:cs typeface="Times New Roman" panose="02020603050405020304" pitchFamily="18" charset="0"/>
                        </a:rPr>
                        <m:t>x</m:t>
                      </m:r>
                      <m:r>
                        <m:rPr>
                          <m:nor/>
                        </m:rPr>
                        <a:rPr lang="fr-FR"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 = </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b="0" i="1" smtClean="0">
                              <a:latin typeface="Cambria Math" panose="02040503050406030204" pitchFamily="18" charset="0"/>
                              <a:cs typeface="Times New Roman" panose="02020603050405020304" pitchFamily="18" charset="0"/>
                            </a:rPr>
                            <m:t>𝑑</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656267" y="1849725"/>
                <a:ext cx="1410130" cy="317844"/>
              </a:xfrm>
              <a:prstGeom prst="rect">
                <a:avLst/>
              </a:prstGeom>
              <a:blipFill>
                <a:blip r:embed="rId3"/>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07841" y="1800487"/>
                <a:ext cx="3758556" cy="435504"/>
              </a:xfrm>
              <a:prstGeom prst="rect">
                <a:avLst/>
              </a:prstGeom>
              <a:ln>
                <a:noFill/>
              </a:ln>
            </p:spPr>
            <p:txBody>
              <a:bodyPr wrap="square">
                <a:spAutoFit/>
              </a:bodyPr>
              <a:lstStyle/>
              <a:p>
                <a:pPr algn="just"/>
                <a:r>
                  <a:rPr lang="fr-FR" b="1" i="1" dirty="0" smtClean="0">
                    <a:latin typeface="Times New Roman" panose="02020603050405020304" pitchFamily="18" charset="0"/>
                    <a:cs typeface="Times New Roman" panose="02020603050405020304" pitchFamily="18" charset="0"/>
                  </a:rPr>
                  <a:t>J</a:t>
                </a:r>
                <a:r>
                  <a:rPr lang="fr-FR" i="1" dirty="0">
                    <a:latin typeface="Times New Roman" panose="02020603050405020304" pitchFamily="18" charset="0"/>
                    <a:cs typeface="Times New Roman" panose="02020603050405020304" pitchFamily="18" charset="0"/>
                  </a:rPr>
                  <a:t>(x) = </a:t>
                </a:r>
                <a14:m>
                  <m:oMath xmlns:m="http://schemas.openxmlformats.org/officeDocument/2006/math">
                    <m:f>
                      <m:fPr>
                        <m:ctrlPr>
                          <a:rPr lang="fr-FR" b="1" i="1" dirty="0" smtClean="0">
                            <a:latin typeface="Cambria Math" panose="02040503050406030204" pitchFamily="18" charset="0"/>
                            <a:cs typeface="Times New Roman" panose="02020603050405020304" pitchFamily="18" charset="0"/>
                          </a:rPr>
                        </m:ctrlPr>
                      </m:fPr>
                      <m:num>
                        <m:r>
                          <a:rPr lang="fr-FR" b="1" i="1" dirty="0">
                            <a:latin typeface="Cambria Math" panose="02040503050406030204" pitchFamily="18" charset="0"/>
                            <a:cs typeface="Times New Roman" panose="02020603050405020304" pitchFamily="18" charset="0"/>
                          </a:rPr>
                          <m:t>𝑰</m:t>
                        </m:r>
                        <m:r>
                          <a:rPr lang="fr-FR" b="0" i="1" dirty="0">
                            <a:latin typeface="Cambria Math" panose="02040503050406030204" pitchFamily="18" charset="0"/>
                            <a:cs typeface="Times New Roman" panose="02020603050405020304" pitchFamily="18" charset="0"/>
                          </a:rPr>
                          <m:t>(</m:t>
                        </m:r>
                        <m:r>
                          <a:rPr lang="fr-FR" b="0" i="1" dirty="0">
                            <a:latin typeface="Cambria Math" panose="02040503050406030204" pitchFamily="18" charset="0"/>
                            <a:cs typeface="Times New Roman" panose="02020603050405020304" pitchFamily="18" charset="0"/>
                          </a:rPr>
                          <m:t>𝑥</m:t>
                        </m:r>
                        <m:r>
                          <a:rPr lang="fr-FR" b="0" i="1" dirty="0">
                            <a:latin typeface="Cambria Math" panose="02040503050406030204" pitchFamily="18" charset="0"/>
                            <a:cs typeface="Times New Roman" panose="02020603050405020304" pitchFamily="18" charset="0"/>
                          </a:rPr>
                          <m:t>) − </m:t>
                        </m:r>
                        <m:r>
                          <a:rPr lang="fr-FR" i="1" dirty="0">
                            <a:latin typeface="Cambria Math" panose="02040503050406030204" pitchFamily="18" charset="0"/>
                            <a:cs typeface="Times New Roman" panose="02020603050405020304" pitchFamily="18" charset="0"/>
                          </a:rPr>
                          <m:t>𝐴</m:t>
                        </m:r>
                      </m:num>
                      <m:den>
                        <m:r>
                          <a:rPr lang="en-US" b="1" i="1" dirty="0" smtClean="0">
                            <a:latin typeface="Cambria Math" panose="02040503050406030204" pitchFamily="18" charset="0"/>
                            <a:cs typeface="Times New Roman" panose="02020603050405020304" pitchFamily="18" charset="0"/>
                          </a:rPr>
                          <m:t>𝒕</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𝑥</m:t>
                        </m:r>
                        <m:r>
                          <a:rPr lang="en-US" b="0" i="1" dirty="0" smtClean="0">
                            <a:latin typeface="Cambria Math" panose="02040503050406030204" pitchFamily="18" charset="0"/>
                            <a:cs typeface="Times New Roman" panose="02020603050405020304" pitchFamily="18" charset="0"/>
                          </a:rPr>
                          <m:t>)</m:t>
                        </m:r>
                      </m:den>
                    </m:f>
                  </m:oMath>
                </a14:m>
                <a:r>
                  <a:rPr lang="fr-FR" i="1" dirty="0" smtClean="0">
                    <a:latin typeface="Times New Roman" panose="02020603050405020304" pitchFamily="18" charset="0"/>
                    <a:cs typeface="Times New Roman" panose="02020603050405020304" pitchFamily="18" charset="0"/>
                  </a:rPr>
                  <a:t>+ A = </a:t>
                </a:r>
                <a14:m>
                  <m:oMath xmlns:m="http://schemas.openxmlformats.org/officeDocument/2006/math">
                    <m:f>
                      <m:fPr>
                        <m:ctrlPr>
                          <a:rPr lang="fr-FR" b="1" i="1" dirty="0">
                            <a:latin typeface="Cambria Math" panose="02040503050406030204" pitchFamily="18" charset="0"/>
                            <a:cs typeface="Times New Roman" panose="02020603050405020304" pitchFamily="18" charset="0"/>
                          </a:rPr>
                        </m:ctrlPr>
                      </m:fPr>
                      <m:num>
                        <m:r>
                          <a:rPr lang="fr-FR" b="1" i="1" dirty="0">
                            <a:latin typeface="Cambria Math" panose="02040503050406030204" pitchFamily="18" charset="0"/>
                            <a:cs typeface="Times New Roman" panose="02020603050405020304" pitchFamily="18" charset="0"/>
                          </a:rPr>
                          <m:t>𝑰</m:t>
                        </m:r>
                        <m:r>
                          <a:rPr lang="fr-FR" i="1" dirty="0">
                            <a:latin typeface="Cambria Math" panose="02040503050406030204" pitchFamily="18" charset="0"/>
                            <a:cs typeface="Times New Roman" panose="02020603050405020304" pitchFamily="18" charset="0"/>
                          </a:rPr>
                          <m:t>(</m:t>
                        </m:r>
                        <m:r>
                          <a:rPr lang="fr-FR" i="1" dirty="0">
                            <a:latin typeface="Cambria Math" panose="02040503050406030204" pitchFamily="18" charset="0"/>
                            <a:cs typeface="Times New Roman" panose="02020603050405020304" pitchFamily="18" charset="0"/>
                          </a:rPr>
                          <m:t>𝑥</m:t>
                        </m:r>
                        <m:r>
                          <a:rPr lang="fr-FR" i="1" dirty="0">
                            <a:latin typeface="Cambria Math" panose="02040503050406030204" pitchFamily="18" charset="0"/>
                            <a:cs typeface="Times New Roman" panose="02020603050405020304" pitchFamily="18" charset="0"/>
                          </a:rPr>
                          <m:t>) − </m:t>
                        </m:r>
                        <m:r>
                          <a:rPr lang="fr-FR" i="1" dirty="0">
                            <a:latin typeface="Cambria Math" panose="02040503050406030204" pitchFamily="18" charset="0"/>
                            <a:cs typeface="Times New Roman" panose="02020603050405020304" pitchFamily="18" charset="0"/>
                          </a:rPr>
                          <m:t>𝐴</m:t>
                        </m:r>
                      </m:num>
                      <m:den>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𝑒</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𝛽</m:t>
                            </m:r>
                            <m:r>
                              <a:rPr lang="en-US" i="1">
                                <a:latin typeface="Cambria Math" panose="02040503050406030204" pitchFamily="18" charset="0"/>
                                <a:cs typeface="Times New Roman" panose="02020603050405020304" pitchFamily="18" charset="0"/>
                              </a:rPr>
                              <m:t>𝑑</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sup>
                        </m:sSup>
                      </m:den>
                    </m:f>
                  </m:oMath>
                </a14:m>
                <a:r>
                  <a:rPr lang="fr-FR" i="1" dirty="0">
                    <a:latin typeface="Times New Roman" panose="02020603050405020304" pitchFamily="18" charset="0"/>
                    <a:cs typeface="Times New Roman" panose="02020603050405020304" pitchFamily="18" charset="0"/>
                  </a:rPr>
                  <a:t>+ A </a:t>
                </a:r>
                <a:r>
                  <a:rPr lang="fr-FR" i="1" dirty="0" smtClean="0">
                    <a:latin typeface="Times New Roman" panose="02020603050405020304" pitchFamily="18" charset="0"/>
                    <a:cs typeface="Times New Roman" panose="02020603050405020304" pitchFamily="18" charset="0"/>
                  </a:rPr>
                  <a:t> </a:t>
                </a:r>
                <a:endParaRPr lang="en-US" i="1" dirty="0"/>
              </a:p>
            </p:txBody>
          </p:sp>
        </mc:Choice>
        <mc:Fallback xmlns="">
          <p:sp>
            <p:nvSpPr>
              <p:cNvPr id="18" name="Rectangle 17"/>
              <p:cNvSpPr>
                <a:spLocks noRot="1" noChangeAspect="1" noMove="1" noResize="1" noEditPoints="1" noAdjustHandles="1" noChangeArrowheads="1" noChangeShapeType="1" noTextEdit="1"/>
              </p:cNvSpPr>
              <p:nvPr/>
            </p:nvSpPr>
            <p:spPr>
              <a:xfrm>
                <a:off x="2307841" y="1800487"/>
                <a:ext cx="3758556" cy="435504"/>
              </a:xfrm>
              <a:prstGeom prst="rect">
                <a:avLst/>
              </a:prstGeom>
              <a:blipFill>
                <a:blip r:embed="rId4"/>
                <a:stretch>
                  <a:fillRect l="-487" b="-2778"/>
                </a:stretch>
              </a:blipFill>
              <a:ln>
                <a:noFill/>
              </a:ln>
            </p:spPr>
            <p:txBody>
              <a:bodyPr/>
              <a:lstStyle/>
              <a:p>
                <a:r>
                  <a:rPr lang="en-US">
                    <a:noFill/>
                  </a:rPr>
                  <a:t> </a:t>
                </a:r>
              </a:p>
            </p:txBody>
          </p:sp>
        </mc:Fallback>
      </mc:AlternateContent>
      <p:sp>
        <p:nvSpPr>
          <p:cNvPr id="19" name="TextBox 18"/>
          <p:cNvSpPr txBox="1"/>
          <p:nvPr/>
        </p:nvSpPr>
        <p:spPr>
          <a:xfrm>
            <a:off x="171450" y="1303660"/>
            <a:ext cx="5131533" cy="307777"/>
          </a:xfrm>
          <a:prstGeom prst="rect">
            <a:avLst/>
          </a:prstGeom>
          <a:noFill/>
        </p:spPr>
        <p:txBody>
          <a:bodyPr wrap="none" rtlCol="0">
            <a:spAutoFit/>
          </a:bodyPr>
          <a:lstStyle/>
          <a:p>
            <a:r>
              <a:rPr lang="en-US" dirty="0" err="1" smtClean="0">
                <a:latin typeface="Cambria" panose="02040503050406030204" pitchFamily="18" charset="0"/>
                <a:ea typeface="Cambria" panose="02040503050406030204" pitchFamily="18" charset="0"/>
              </a:rPr>
              <a:t>Sau</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khi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có</a:t>
            </a:r>
            <a:r>
              <a:rPr lang="en-US" dirty="0" smtClean="0">
                <a:latin typeface="Cambria" panose="02040503050406030204" pitchFamily="18" charset="0"/>
                <a:ea typeface="Cambria" panose="02040503050406030204" pitchFamily="18" charset="0"/>
              </a:rPr>
              <a:t> </a:t>
            </a:r>
            <a:r>
              <a:rPr lang="en-US" i="1" dirty="0" smtClean="0">
                <a:latin typeface="Cambria" panose="02040503050406030204" pitchFamily="18" charset="0"/>
                <a:ea typeface="Cambria" panose="02040503050406030204" pitchFamily="18" charset="0"/>
              </a:rPr>
              <a:t>d(x) </a:t>
            </a:r>
            <a:r>
              <a:rPr lang="en-US" dirty="0" err="1" smtClean="0">
                <a:latin typeface="Cambria" panose="02040503050406030204" pitchFamily="18" charset="0"/>
                <a:ea typeface="Cambria" panose="02040503050406030204" pitchFamily="18" charset="0"/>
              </a:rPr>
              <a:t>và</a:t>
            </a:r>
            <a:r>
              <a:rPr lang="en-US" dirty="0" smtClean="0">
                <a:latin typeface="Cambria" panose="02040503050406030204" pitchFamily="18" charset="0"/>
                <a:ea typeface="Cambria" panose="02040503050406030204" pitchFamily="18" charset="0"/>
              </a:rPr>
              <a:t> A, </a:t>
            </a:r>
            <a:r>
              <a:rPr lang="en-US" dirty="0" err="1" smtClean="0">
                <a:latin typeface="Cambria" panose="02040503050406030204" pitchFamily="18" charset="0"/>
                <a:ea typeface="Cambria" panose="02040503050406030204" pitchFamily="18" charset="0"/>
              </a:rPr>
              <a:t>dựa</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vào</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công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thức</a:t>
            </a:r>
            <a:r>
              <a:rPr lang="en-US" dirty="0" smtClean="0">
                <a:latin typeface="Cambria" panose="02040503050406030204" pitchFamily="18" charset="0"/>
                <a:ea typeface="Cambria" panose="02040503050406030204" pitchFamily="18" charset="0"/>
              </a:rPr>
              <a:t> ta </a:t>
            </a:r>
            <a:r>
              <a:rPr lang="en-US" dirty="0" err="1" smtClean="0">
                <a:latin typeface="Cambria" panose="02040503050406030204" pitchFamily="18" charset="0"/>
                <a:ea typeface="Cambria" panose="02040503050406030204" pitchFamily="18" charset="0"/>
              </a:rPr>
              <a:t>khôi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phục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như</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sau</a:t>
            </a:r>
            <a:endParaRPr lang="en-US" dirty="0">
              <a:latin typeface="Cambria" panose="02040503050406030204" pitchFamily="18" charset="0"/>
              <a:ea typeface="Cambria" panose="02040503050406030204" pitchFamily="18" charset="0"/>
            </a:endParaRPr>
          </a:p>
        </p:txBody>
      </p:sp>
      <p:sp>
        <p:nvSpPr>
          <p:cNvPr id="20" name="TextBox 19"/>
          <p:cNvSpPr txBox="1"/>
          <p:nvPr/>
        </p:nvSpPr>
        <p:spPr>
          <a:xfrm>
            <a:off x="171450" y="2504103"/>
            <a:ext cx="4774064" cy="307777"/>
          </a:xfrm>
          <a:prstGeom prst="rect">
            <a:avLst/>
          </a:prstGeom>
          <a:noFill/>
        </p:spPr>
        <p:txBody>
          <a:bodyPr wrap="none" rtlCol="0">
            <a:spAutoFit/>
          </a:bodyPr>
          <a:lstStyle/>
          <a:p>
            <a:r>
              <a:rPr lang="en-US" dirty="0" err="1" smtClean="0">
                <a:latin typeface="Cambria" panose="02040503050406030204" pitchFamily="18" charset="0"/>
                <a:ea typeface="Cambria" panose="02040503050406030204" pitchFamily="18" charset="0"/>
              </a:rPr>
              <a:t>Để</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giảm</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nhiễu</a:t>
            </a:r>
            <a:r>
              <a:rPr lang="en-US" dirty="0" smtClean="0">
                <a:latin typeface="Cambria" panose="02040503050406030204" pitchFamily="18" charset="0"/>
                <a:ea typeface="Cambria" panose="02040503050406030204" pitchFamily="18" charset="0"/>
              </a:rPr>
              <a:t>, ta </a:t>
            </a:r>
            <a:r>
              <a:rPr lang="en-US" dirty="0" err="1" smtClean="0">
                <a:latin typeface="Cambria" panose="02040503050406030204" pitchFamily="18" charset="0"/>
                <a:ea typeface="Cambria" panose="02040503050406030204" pitchFamily="18" charset="0"/>
              </a:rPr>
              <a:t>giới</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hạn</a:t>
            </a:r>
            <a:r>
              <a:rPr lang="en-US" dirty="0" smtClean="0">
                <a:latin typeface="Cambria" panose="02040503050406030204" pitchFamily="18" charset="0"/>
                <a:ea typeface="Cambria" panose="02040503050406030204" pitchFamily="18" charset="0"/>
              </a:rPr>
              <a:t> transmission map </a:t>
            </a:r>
            <a:r>
              <a:rPr lang="en-US" dirty="0" err="1" smtClean="0">
                <a:latin typeface="Cambria" panose="02040503050406030204" pitchFamily="18" charset="0"/>
                <a:ea typeface="Cambria" panose="02040503050406030204" pitchFamily="18" charset="0"/>
              </a:rPr>
              <a:t>trong</a:t>
            </a:r>
            <a:r>
              <a:rPr lang="en-US" dirty="0" smtClean="0">
                <a:latin typeface="Cambria" panose="02040503050406030204" pitchFamily="18" charset="0"/>
                <a:ea typeface="Cambria" panose="02040503050406030204" pitchFamily="18" charset="0"/>
              </a:rPr>
              <a:t> (0.1, 0.9)</a:t>
            </a:r>
            <a:endParaRPr lang="en-US" dirty="0">
              <a:latin typeface="Cambria" panose="02040503050406030204" pitchFamily="18" charset="0"/>
              <a:ea typeface="Cambria" panose="02040503050406030204" pitchFamily="18" charset="0"/>
            </a:endParaRPr>
          </a:p>
        </p:txBody>
      </p:sp>
      <p:sp>
        <p:nvSpPr>
          <p:cNvPr id="9" name="Right Arrow 8"/>
          <p:cNvSpPr/>
          <p:nvPr/>
        </p:nvSpPr>
        <p:spPr>
          <a:xfrm>
            <a:off x="1216855" y="3570902"/>
            <a:ext cx="1448972" cy="267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2903812" y="3486601"/>
                <a:ext cx="2566614" cy="435889"/>
              </a:xfrm>
              <a:prstGeom prst="rect">
                <a:avLst/>
              </a:prstGeom>
              <a:ln>
                <a:solidFill>
                  <a:srgbClr val="C00000"/>
                </a:solidFill>
              </a:ln>
            </p:spPr>
            <p:txBody>
              <a:bodyPr wrap="square">
                <a:spAutoFit/>
              </a:bodyPr>
              <a:lstStyle/>
              <a:p>
                <a:pPr algn="just"/>
                <a:r>
                  <a:rPr lang="fr-FR" b="1" i="1" dirty="0" smtClean="0">
                    <a:latin typeface="Times New Roman" panose="02020603050405020304" pitchFamily="18" charset="0"/>
                    <a:cs typeface="Times New Roman" panose="02020603050405020304" pitchFamily="18" charset="0"/>
                  </a:rPr>
                  <a:t>J</a:t>
                </a:r>
                <a:r>
                  <a:rPr lang="fr-FR" i="1" dirty="0">
                    <a:latin typeface="Times New Roman" panose="02020603050405020304" pitchFamily="18" charset="0"/>
                    <a:cs typeface="Times New Roman" panose="02020603050405020304" pitchFamily="18" charset="0"/>
                  </a:rPr>
                  <a:t>(x) </a:t>
                </a:r>
                <a:r>
                  <a:rPr lang="fr-FR"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fr-FR" b="1" i="1" dirty="0">
                            <a:latin typeface="Cambria Math" panose="02040503050406030204" pitchFamily="18" charset="0"/>
                            <a:cs typeface="Times New Roman" panose="02020603050405020304" pitchFamily="18" charset="0"/>
                          </a:rPr>
                        </m:ctrlPr>
                      </m:fPr>
                      <m:num>
                        <m:r>
                          <a:rPr lang="fr-FR" b="1" i="1" dirty="0">
                            <a:latin typeface="Cambria Math" panose="02040503050406030204" pitchFamily="18" charset="0"/>
                            <a:cs typeface="Times New Roman" panose="02020603050405020304" pitchFamily="18" charset="0"/>
                          </a:rPr>
                          <m:t>𝑰</m:t>
                        </m:r>
                        <m:r>
                          <a:rPr lang="fr-FR" i="1" dirty="0">
                            <a:latin typeface="Cambria Math" panose="02040503050406030204" pitchFamily="18" charset="0"/>
                            <a:cs typeface="Times New Roman" panose="02020603050405020304" pitchFamily="18" charset="0"/>
                          </a:rPr>
                          <m:t>(</m:t>
                        </m:r>
                        <m:r>
                          <a:rPr lang="fr-FR" i="1" dirty="0">
                            <a:latin typeface="Cambria Math" panose="02040503050406030204" pitchFamily="18" charset="0"/>
                            <a:cs typeface="Times New Roman" panose="02020603050405020304" pitchFamily="18" charset="0"/>
                          </a:rPr>
                          <m:t>𝑥</m:t>
                        </m:r>
                        <m:r>
                          <a:rPr lang="fr-FR" i="1" dirty="0">
                            <a:latin typeface="Cambria Math" panose="02040503050406030204" pitchFamily="18" charset="0"/>
                            <a:cs typeface="Times New Roman" panose="02020603050405020304" pitchFamily="18" charset="0"/>
                          </a:rPr>
                          <m:t>) − </m:t>
                        </m:r>
                        <m:r>
                          <a:rPr lang="fr-FR" i="1" dirty="0">
                            <a:latin typeface="Cambria Math" panose="02040503050406030204" pitchFamily="18" charset="0"/>
                            <a:cs typeface="Times New Roman" panose="02020603050405020304" pitchFamily="18" charset="0"/>
                          </a:rPr>
                          <m:t>𝐴</m:t>
                        </m:r>
                      </m:num>
                      <m:den>
                        <m:sSup>
                          <m:sSupPr>
                            <m:ctrlPr>
                              <a:rPr lang="en-US" i="1">
                                <a:latin typeface="Cambria Math" panose="02040503050406030204" pitchFamily="18" charset="0"/>
                                <a:cs typeface="Times New Roman" panose="02020603050405020304" pitchFamily="18" charset="0"/>
                              </a:rPr>
                            </m:ctrlPr>
                          </m:sSupPr>
                          <m:e>
                            <m:r>
                              <m:rPr>
                                <m:sty m:val="p"/>
                              </m:rPr>
                              <a:rPr lang="en-US" b="0" i="0" smtClean="0">
                                <a:latin typeface="Cambria Math" panose="02040503050406030204" pitchFamily="18" charset="0"/>
                                <a:cs typeface="Times New Roman" panose="02020603050405020304" pitchFamily="18" charset="0"/>
                              </a:rPr>
                              <m:t>min</m:t>
                            </m:r>
                            <m:r>
                              <a:rPr lang="en-US" b="0" i="0"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𝑒</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𝛽</m:t>
                            </m:r>
                            <m:r>
                              <a:rPr lang="en-US" i="1">
                                <a:latin typeface="Cambria Math" panose="02040503050406030204" pitchFamily="18" charset="0"/>
                                <a:cs typeface="Times New Roman" panose="02020603050405020304" pitchFamily="18" charset="0"/>
                              </a:rPr>
                              <m:t>𝑑</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 0</m:t>
                        </m:r>
                        <m:r>
                          <a:rPr lang="en-US" b="1"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 0.9}</m:t>
                        </m:r>
                      </m:den>
                    </m:f>
                  </m:oMath>
                </a14:m>
                <a:r>
                  <a:rPr lang="fr-FR" i="1" dirty="0">
                    <a:latin typeface="Times New Roman" panose="02020603050405020304" pitchFamily="18" charset="0"/>
                    <a:cs typeface="Times New Roman" panose="02020603050405020304" pitchFamily="18" charset="0"/>
                  </a:rPr>
                  <a:t>+ A </a:t>
                </a:r>
                <a:r>
                  <a:rPr lang="fr-FR" i="1" dirty="0" smtClean="0">
                    <a:latin typeface="Times New Roman" panose="02020603050405020304" pitchFamily="18" charset="0"/>
                    <a:cs typeface="Times New Roman" panose="02020603050405020304" pitchFamily="18" charset="0"/>
                  </a:rPr>
                  <a:t> </a:t>
                </a:r>
                <a:endParaRPr lang="en-US" i="1" dirty="0"/>
              </a:p>
            </p:txBody>
          </p:sp>
        </mc:Choice>
        <mc:Fallback xmlns="">
          <p:sp>
            <p:nvSpPr>
              <p:cNvPr id="23" name="Rectangle 22"/>
              <p:cNvSpPr>
                <a:spLocks noRot="1" noChangeAspect="1" noMove="1" noResize="1" noEditPoints="1" noAdjustHandles="1" noChangeArrowheads="1" noChangeShapeType="1" noTextEdit="1"/>
              </p:cNvSpPr>
              <p:nvPr/>
            </p:nvSpPr>
            <p:spPr>
              <a:xfrm>
                <a:off x="2903812" y="3486601"/>
                <a:ext cx="2566614" cy="435889"/>
              </a:xfrm>
              <a:prstGeom prst="rect">
                <a:avLst/>
              </a:prstGeom>
              <a:blipFill>
                <a:blip r:embed="rId5"/>
                <a:stretch>
                  <a:fillRect l="-473" b="-2740"/>
                </a:stretch>
              </a:blipFill>
              <a:ln>
                <a:solidFill>
                  <a:srgbClr val="C00000"/>
                </a:solidFill>
              </a:ln>
            </p:spPr>
            <p:txBody>
              <a:bodyPr/>
              <a:lstStyle/>
              <a:p>
                <a:r>
                  <a:rPr lang="en-US">
                    <a:noFill/>
                  </a:rPr>
                  <a:t> </a:t>
                </a:r>
              </a:p>
            </p:txBody>
          </p:sp>
        </mc:Fallback>
      </mc:AlternateContent>
      <p:sp>
        <p:nvSpPr>
          <p:cNvPr id="10" name="Rectangle 9"/>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367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Đánh giá và so sánh</a:t>
            </a:r>
            <a:endParaRPr dirty="0"/>
          </a:p>
        </p:txBody>
      </p:sp>
      <p:sp>
        <p:nvSpPr>
          <p:cNvPr id="5" name="TextBox 4"/>
          <p:cNvSpPr txBox="1"/>
          <p:nvPr/>
        </p:nvSpPr>
        <p:spPr>
          <a:xfrm>
            <a:off x="171450" y="881106"/>
            <a:ext cx="1617751"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Evaluating metrics</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5554327" y="1135964"/>
                <a:ext cx="2629245" cy="7288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𝑚𝑠𝑒</m:t>
                      </m:r>
                      <m:r>
                        <a:rPr lang="en-US" b="0" i="1" smtClean="0">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3</m:t>
                              </m:r>
                              <m:r>
                                <a:rPr lang="en-US" i="1" smtClean="0">
                                  <a:latin typeface="Cambria Math" panose="02040503050406030204" pitchFamily="18" charset="0"/>
                                </a:rPr>
                                <m:t>𝑁</m:t>
                              </m:r>
                            </m:den>
                          </m:f>
                          <m:nary>
                            <m:naryPr>
                              <m:chr m:val="∑"/>
                              <m:limLoc m:val="undOvr"/>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𝑐</m:t>
                              </m:r>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𝑏</m:t>
                                  </m:r>
                                </m:e>
                              </m:d>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𝑐</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𝑐</m:t>
                                          </m:r>
                                        </m:sup>
                                      </m:sSup>
                                    </m:e>
                                  </m:d>
                                </m:e>
                                <m:sup>
                                  <m:r>
                                    <a:rPr lang="en-US" i="1" smtClean="0">
                                      <a:latin typeface="Cambria Math" panose="02040503050406030204" pitchFamily="18" charset="0"/>
                                    </a:rPr>
                                    <m:t>2</m:t>
                                  </m:r>
                                </m:sup>
                              </m:sSup>
                            </m:e>
                          </m:nary>
                        </m:e>
                      </m:rad>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5554327" y="1135964"/>
                <a:ext cx="2629245" cy="728854"/>
              </a:xfrm>
              <a:prstGeom prst="rect">
                <a:avLst/>
              </a:prstGeom>
              <a:blipFill>
                <a:blip r:embed="rId3"/>
                <a:stretch>
                  <a:fillRect/>
                </a:stretch>
              </a:blipFill>
            </p:spPr>
            <p:txBody>
              <a:bodyPr/>
              <a:lstStyle/>
              <a:p>
                <a:r>
                  <a:rPr lang="en-US">
                    <a:noFill/>
                  </a:rPr>
                  <a:t> </a:t>
                </a:r>
              </a:p>
            </p:txBody>
          </p:sp>
        </mc:Fallback>
      </mc:AlternateContent>
      <p:sp>
        <p:nvSpPr>
          <p:cNvPr id="8" name="Rectangle 7"/>
          <p:cNvSpPr/>
          <p:nvPr/>
        </p:nvSpPr>
        <p:spPr>
          <a:xfrm>
            <a:off x="171450" y="1238781"/>
            <a:ext cx="4572000" cy="523220"/>
          </a:xfrm>
          <a:prstGeom prst="rect">
            <a:avLst/>
          </a:prstGeom>
        </p:spPr>
        <p:txBody>
          <a:bodyPr>
            <a:spAutoFit/>
          </a:bodyPr>
          <a:lstStyle/>
          <a:p>
            <a:r>
              <a:rPr lang="vi-VN" dirty="0">
                <a:latin typeface="Cambria" panose="02040503050406030204" pitchFamily="18" charset="0"/>
                <a:ea typeface="Cambria" panose="02040503050406030204" pitchFamily="18" charset="0"/>
              </a:rPr>
              <a:t>MSE đo lường sự chênh lệch trung bình bình phương giữa giá trị dự đoán và giá trị thực </a:t>
            </a:r>
            <a:r>
              <a:rPr lang="vi-VN" dirty="0" smtClean="0">
                <a:latin typeface="Cambria" panose="02040503050406030204" pitchFamily="18" charset="0"/>
                <a:ea typeface="Cambria" panose="02040503050406030204" pitchFamily="18" charset="0"/>
              </a:rPr>
              <a:t>tế</a:t>
            </a:r>
            <a:r>
              <a:rPr lang="en-US" dirty="0" smtClean="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p:txBody>
      </p:sp>
      <p:sp>
        <p:nvSpPr>
          <p:cNvPr id="9" name="Rectangle 8"/>
          <p:cNvSpPr/>
          <p:nvPr/>
        </p:nvSpPr>
        <p:spPr>
          <a:xfrm>
            <a:off x="171450" y="2252047"/>
            <a:ext cx="4572000" cy="954107"/>
          </a:xfrm>
          <a:prstGeom prst="rect">
            <a:avLst/>
          </a:prstGeom>
        </p:spPr>
        <p:txBody>
          <a:bodyPr>
            <a:spAutoFit/>
          </a:bodyPr>
          <a:lstStyle/>
          <a:p>
            <a:r>
              <a:rPr lang="vi-VN" dirty="0">
                <a:latin typeface="Cambria" panose="02040503050406030204" pitchFamily="18" charset="0"/>
                <a:ea typeface="Cambria" panose="02040503050406030204" pitchFamily="18" charset="0"/>
              </a:rPr>
              <a:t>Structural Similarity Index </a:t>
            </a:r>
            <a:r>
              <a:rPr lang="en-US" dirty="0" smtClean="0">
                <a:latin typeface="Cambria" panose="02040503050406030204" pitchFamily="18" charset="0"/>
                <a:ea typeface="Cambria" panose="02040503050406030204" pitchFamily="18" charset="0"/>
              </a:rPr>
              <a:t>Measure </a:t>
            </a:r>
            <a:r>
              <a:rPr lang="vi-VN" dirty="0" smtClean="0">
                <a:latin typeface="Cambria" panose="02040503050406030204" pitchFamily="18" charset="0"/>
                <a:ea typeface="Cambria" panose="02040503050406030204" pitchFamily="18" charset="0"/>
              </a:rPr>
              <a:t>(SSI</a:t>
            </a:r>
            <a:r>
              <a:rPr lang="en-US" dirty="0" smtClean="0">
                <a:latin typeface="Cambria" panose="02040503050406030204" pitchFamily="18" charset="0"/>
                <a:ea typeface="Cambria" panose="02040503050406030204" pitchFamily="18" charset="0"/>
              </a:rPr>
              <a:t>M</a:t>
            </a:r>
            <a:r>
              <a:rPr lang="vi-VN" dirty="0" smtClean="0">
                <a:latin typeface="Cambria" panose="02040503050406030204" pitchFamily="18" charset="0"/>
                <a:ea typeface="Cambria" panose="02040503050406030204" pitchFamily="18" charset="0"/>
              </a:rPr>
              <a:t>) </a:t>
            </a:r>
            <a:r>
              <a:rPr lang="vi-VN" dirty="0">
                <a:latin typeface="Cambria" panose="02040503050406030204" pitchFamily="18" charset="0"/>
                <a:ea typeface="Cambria" panose="02040503050406030204" pitchFamily="18" charset="0"/>
              </a:rPr>
              <a:t>so sánh cả sự tương đồng cấu trúc và cả sự biến đổi về </a:t>
            </a:r>
            <a:r>
              <a:rPr lang="vi-VN" b="1" i="1" dirty="0">
                <a:latin typeface="Cambria" panose="02040503050406030204" pitchFamily="18" charset="0"/>
                <a:ea typeface="Cambria" panose="02040503050406030204" pitchFamily="18" charset="0"/>
              </a:rPr>
              <a:t>độ sáng </a:t>
            </a:r>
            <a:r>
              <a:rPr lang="en-US" b="1" i="1" dirty="0" smtClean="0">
                <a:latin typeface="Cambria" panose="02040503050406030204" pitchFamily="18" charset="0"/>
                <a:ea typeface="Cambria" panose="02040503050406030204" pitchFamily="18" charset="0"/>
              </a:rPr>
              <a:t>(L),</a:t>
            </a:r>
            <a:r>
              <a:rPr lang="vi-VN" dirty="0" smtClean="0">
                <a:latin typeface="Cambria" panose="02040503050406030204" pitchFamily="18" charset="0"/>
                <a:ea typeface="Cambria" panose="02040503050406030204" pitchFamily="18" charset="0"/>
              </a:rPr>
              <a:t> </a:t>
            </a:r>
            <a:r>
              <a:rPr lang="vi-VN" b="1" i="1" dirty="0">
                <a:latin typeface="Cambria" panose="02040503050406030204" pitchFamily="18" charset="0"/>
                <a:ea typeface="Cambria" panose="02040503050406030204" pitchFamily="18" charset="0"/>
              </a:rPr>
              <a:t>độ </a:t>
            </a:r>
            <a:r>
              <a:rPr lang="en-US" b="1" i="1" dirty="0" err="1" smtClean="0">
                <a:latin typeface="Cambria" panose="02040503050406030204" pitchFamily="18" charset="0"/>
                <a:ea typeface="Cambria" panose="02040503050406030204" pitchFamily="18" charset="0"/>
              </a:rPr>
              <a:t>tương</a:t>
            </a:r>
            <a:r>
              <a:rPr lang="en-US" b="1" i="1" dirty="0" smtClean="0">
                <a:latin typeface="Cambria" panose="02040503050406030204" pitchFamily="18" charset="0"/>
                <a:ea typeface="Cambria" panose="02040503050406030204" pitchFamily="18" charset="0"/>
              </a:rPr>
              <a:t> </a:t>
            </a:r>
            <a:r>
              <a:rPr lang="en-US" b="1" i="1" dirty="0" err="1" smtClean="0">
                <a:latin typeface="Cambria" panose="02040503050406030204" pitchFamily="18" charset="0"/>
                <a:ea typeface="Cambria" panose="02040503050406030204" pitchFamily="18" charset="0"/>
              </a:rPr>
              <a:t>phản</a:t>
            </a:r>
            <a:r>
              <a:rPr lang="en-US" b="1" i="1" dirty="0" smtClean="0">
                <a:latin typeface="Cambria" panose="02040503050406030204" pitchFamily="18" charset="0"/>
                <a:ea typeface="Cambria" panose="02040503050406030204" pitchFamily="18" charset="0"/>
              </a:rPr>
              <a:t> (C), </a:t>
            </a:r>
            <a:r>
              <a:rPr lang="en-US" b="1" i="1" dirty="0" err="1" smtClean="0">
                <a:latin typeface="Cambria" panose="02040503050406030204" pitchFamily="18" charset="0"/>
                <a:ea typeface="Cambria" panose="02040503050406030204" pitchFamily="18" charset="0"/>
              </a:rPr>
              <a:t>độ</a:t>
            </a:r>
            <a:r>
              <a:rPr lang="en-US" b="1" i="1" dirty="0" smtClean="0">
                <a:latin typeface="Cambria" panose="02040503050406030204" pitchFamily="18" charset="0"/>
                <a:ea typeface="Cambria" panose="02040503050406030204" pitchFamily="18" charset="0"/>
              </a:rPr>
              <a:t> </a:t>
            </a:r>
            <a:r>
              <a:rPr lang="en-US" b="1" i="1" dirty="0" err="1" smtClean="0">
                <a:latin typeface="Cambria" panose="02040503050406030204" pitchFamily="18" charset="0"/>
                <a:ea typeface="Cambria" panose="02040503050406030204" pitchFamily="18" charset="0"/>
              </a:rPr>
              <a:t>tương</a:t>
            </a:r>
            <a:r>
              <a:rPr lang="en-US" b="1" i="1" dirty="0" smtClean="0">
                <a:latin typeface="Cambria" panose="02040503050406030204" pitchFamily="18" charset="0"/>
                <a:ea typeface="Cambria" panose="02040503050406030204" pitchFamily="18" charset="0"/>
              </a:rPr>
              <a:t> </a:t>
            </a:r>
            <a:r>
              <a:rPr lang="en-US" b="1" i="1" dirty="0" err="1" smtClean="0">
                <a:latin typeface="Cambria" panose="02040503050406030204" pitchFamily="18" charset="0"/>
                <a:ea typeface="Cambria" panose="02040503050406030204" pitchFamily="18" charset="0"/>
              </a:rPr>
              <a:t>tự</a:t>
            </a:r>
            <a:r>
              <a:rPr lang="en-US" b="1" i="1" dirty="0" smtClean="0">
                <a:latin typeface="Cambria" panose="02040503050406030204" pitchFamily="18" charset="0"/>
                <a:ea typeface="Cambria" panose="02040503050406030204" pitchFamily="18" charset="0"/>
              </a:rPr>
              <a:t> </a:t>
            </a:r>
            <a:r>
              <a:rPr lang="en-US" b="1" i="1" dirty="0" err="1" smtClean="0">
                <a:latin typeface="Cambria" panose="02040503050406030204" pitchFamily="18" charset="0"/>
                <a:ea typeface="Cambria" panose="02040503050406030204" pitchFamily="18" charset="0"/>
              </a:rPr>
              <a:t>cấu</a:t>
            </a:r>
            <a:r>
              <a:rPr lang="en-US" b="1" i="1" dirty="0" smtClean="0">
                <a:latin typeface="Cambria" panose="02040503050406030204" pitchFamily="18" charset="0"/>
                <a:ea typeface="Cambria" panose="02040503050406030204" pitchFamily="18" charset="0"/>
              </a:rPr>
              <a:t> </a:t>
            </a:r>
            <a:r>
              <a:rPr lang="en-US" b="1" i="1" dirty="0" err="1" smtClean="0">
                <a:latin typeface="Cambria" panose="02040503050406030204" pitchFamily="18" charset="0"/>
                <a:ea typeface="Cambria" panose="02040503050406030204" pitchFamily="18" charset="0"/>
              </a:rPr>
              <a:t>trúc</a:t>
            </a:r>
            <a:r>
              <a:rPr lang="en-US" b="1" i="1" dirty="0" smtClean="0">
                <a:latin typeface="Cambria" panose="02040503050406030204" pitchFamily="18" charset="0"/>
                <a:ea typeface="Cambria" panose="02040503050406030204" pitchFamily="18" charset="0"/>
              </a:rPr>
              <a:t> (S) </a:t>
            </a:r>
            <a:r>
              <a:rPr lang="vi-VN" dirty="0" smtClean="0">
                <a:latin typeface="Cambria" panose="02040503050406030204" pitchFamily="18" charset="0"/>
                <a:ea typeface="Cambria" panose="02040503050406030204" pitchFamily="18" charset="0"/>
              </a:rPr>
              <a:t>giữa </a:t>
            </a:r>
            <a:r>
              <a:rPr lang="vi-VN" dirty="0">
                <a:latin typeface="Cambria" panose="02040503050406030204" pitchFamily="18" charset="0"/>
                <a:ea typeface="Cambria" panose="02040503050406030204" pitchFamily="18" charset="0"/>
              </a:rPr>
              <a:t>ảnh gốc và ảnh dự đoán.</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mc:Choice xmlns:a14="http://schemas.microsoft.com/office/drawing/2010/main" Requires="a14">
          <p:sp>
            <p:nvSpPr>
              <p:cNvPr id="10" name="Rectangle 9"/>
              <p:cNvSpPr/>
              <p:nvPr/>
            </p:nvSpPr>
            <p:spPr>
              <a:xfrm>
                <a:off x="5556965" y="2372479"/>
                <a:ext cx="4572000" cy="497829"/>
              </a:xfrm>
              <a:prstGeom prst="rect">
                <a:avLst/>
              </a:prstGeom>
            </p:spPr>
            <p:txBody>
              <a:bodyPr>
                <a:spAutoFit/>
              </a:bodyPr>
              <a:lstStyle/>
              <a:p>
                <a14:m>
                  <m:oMath xmlns:m="http://schemas.openxmlformats.org/officeDocument/2006/math">
                    <m:r>
                      <a:rPr lang="en-US" i="1" dirty="0" smtClean="0">
                        <a:latin typeface="Cambria Math" panose="02040503050406030204" pitchFamily="18" charset="0"/>
                      </a:rPr>
                      <m:t>𝑆𝑆𝐼</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2</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𝜇</m:t>
                            </m:r>
                          </m:e>
                          <m:sub>
                            <m:r>
                              <a:rPr lang="en-US" b="0" i="1" dirty="0" smtClean="0">
                                <a:latin typeface="Cambria Math" panose="02040503050406030204" pitchFamily="18" charset="0"/>
                              </a:rPr>
                              <m:t>𝑥</m:t>
                            </m:r>
                          </m:sub>
                        </m:sSub>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a:rPr lang="en-US" b="0" i="1" dirty="0" smtClean="0">
                                <a:latin typeface="Cambria Math" panose="02040503050406030204" pitchFamily="18" charset="0"/>
                                <a:ea typeface="Cambria Math" panose="02040503050406030204" pitchFamily="18" charset="0"/>
                              </a:rPr>
                              <m:t>𝑦</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ea typeface="Cambria Math" panose="02040503050406030204" pitchFamily="18" charset="0"/>
                              </a:rPr>
                              <m:t>1</m:t>
                            </m:r>
                          </m:sub>
                        </m:sSub>
                      </m:num>
                      <m:den>
                        <m:sSubSup>
                          <m:sSubSupPr>
                            <m:ctrlPr>
                              <a:rPr lang="en-US" i="1" dirty="0" smtClean="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𝜇</m:t>
                            </m:r>
                          </m:e>
                          <m:sub>
                            <m:r>
                              <a:rPr lang="en-US" b="0" i="1" dirty="0" smtClean="0">
                                <a:latin typeface="Cambria Math" panose="02040503050406030204" pitchFamily="18" charset="0"/>
                              </a:rPr>
                              <m:t>𝑥</m:t>
                            </m:r>
                          </m:sub>
                          <m:sup>
                            <m:r>
                              <a:rPr lang="en-US" i="1" dirty="0" smtClean="0">
                                <a:latin typeface="Cambria Math" panose="02040503050406030204" pitchFamily="18" charset="0"/>
                              </a:rPr>
                              <m:t>2</m:t>
                            </m:r>
                          </m:sup>
                        </m:sSubSup>
                        <m:r>
                          <a:rPr lang="en-US" b="0" i="1"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𝜇</m:t>
                            </m:r>
                          </m:e>
                          <m:sub>
                            <m:r>
                              <a:rPr lang="en-US" b="0" i="1" dirty="0" smtClean="0">
                                <a:latin typeface="Cambria Math" panose="02040503050406030204" pitchFamily="18" charset="0"/>
                                <a:ea typeface="Cambria Math" panose="02040503050406030204" pitchFamily="18" charset="0"/>
                              </a:rPr>
                              <m:t>𝑦</m:t>
                            </m:r>
                          </m:sub>
                          <m:sup>
                            <m:r>
                              <a:rPr lang="en-US" i="1" dirty="0">
                                <a:latin typeface="Cambria Math" panose="02040503050406030204" pitchFamily="18" charset="0"/>
                              </a:rPr>
                              <m:t>2</m:t>
                            </m:r>
                          </m:sup>
                        </m:sSubSup>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ea typeface="Cambria Math" panose="02040503050406030204" pitchFamily="18" charset="0"/>
                              </a:rPr>
                              <m:t>1</m:t>
                            </m:r>
                          </m:sub>
                        </m:sSub>
                      </m:den>
                    </m:f>
                  </m:oMath>
                </a14:m>
                <a:r>
                  <a:rPr lang="en-US" dirty="0" smtClean="0"/>
                  <a:t> .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2</m:t>
                        </m:r>
                        <m:sSub>
                          <m:sSubPr>
                            <m:ctrlPr>
                              <a:rPr lang="en-US"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i="1" dirty="0">
                                    <a:latin typeface="Cambria Math" panose="02040503050406030204" pitchFamily="18" charset="0"/>
                                  </a:rPr>
                                  <m:t>𝑥</m:t>
                                </m:r>
                                <m:r>
                                  <a:rPr lang="en-US" b="0" i="1" dirty="0" smtClean="0">
                                    <a:latin typeface="Cambria Math" panose="02040503050406030204" pitchFamily="18" charset="0"/>
                                  </a:rPr>
                                  <m:t>𝑦</m:t>
                                </m:r>
                              </m:sub>
                            </m:sSub>
                          </m:e>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b="0" i="1" dirty="0" smtClean="0">
                                <a:latin typeface="Cambria Math" panose="02040503050406030204" pitchFamily="18" charset="0"/>
                              </a:rPr>
                              <m:t>2</m:t>
                            </m:r>
                          </m:sub>
                        </m:sSub>
                      </m:num>
                      <m:den>
                        <m:sSubSup>
                          <m:sSubSupPr>
                            <m:ctrlPr>
                              <a:rPr lang="en-US" i="1" dirty="0">
                                <a:latin typeface="Cambria Math" panose="02040503050406030204" pitchFamily="18" charset="0"/>
                              </a:rPr>
                            </m:ctrlPr>
                          </m:sSubSupPr>
                          <m:e>
                            <m:r>
                              <a:rPr lang="en-US" i="1" dirty="0" smtClean="0">
                                <a:latin typeface="Cambria Math" panose="02040503050406030204" pitchFamily="18" charset="0"/>
                                <a:ea typeface="Cambria Math" panose="02040503050406030204" pitchFamily="18" charset="0"/>
                              </a:rPr>
                              <m:t>𝜎</m:t>
                            </m:r>
                          </m:e>
                          <m:sub>
                            <m:r>
                              <a:rPr lang="en-US" i="1" dirty="0">
                                <a:latin typeface="Cambria Math" panose="02040503050406030204" pitchFamily="18" charset="0"/>
                              </a:rPr>
                              <m:t>𝑥</m:t>
                            </m:r>
                          </m:sub>
                          <m:sup>
                            <m:r>
                              <a:rPr lang="en-US" i="1" dirty="0">
                                <a:latin typeface="Cambria Math" panose="02040503050406030204" pitchFamily="18" charset="0"/>
                              </a:rPr>
                              <m:t>2</m:t>
                            </m:r>
                          </m:sup>
                        </m:sSub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𝜎</m:t>
                            </m:r>
                          </m:e>
                          <m:sub>
                            <m:r>
                              <a:rPr lang="en-US" i="1" dirty="0">
                                <a:latin typeface="Cambria Math" panose="02040503050406030204" pitchFamily="18" charset="0"/>
                                <a:ea typeface="Cambria Math" panose="02040503050406030204" pitchFamily="18" charset="0"/>
                              </a:rPr>
                              <m:t>𝑦</m:t>
                            </m:r>
                          </m:sub>
                          <m:sup>
                            <m:r>
                              <a:rPr lang="en-US" i="1" dirty="0">
                                <a:latin typeface="Cambria Math" panose="02040503050406030204" pitchFamily="18" charset="0"/>
                              </a:rPr>
                              <m:t>2</m:t>
                            </m:r>
                          </m:sup>
                        </m:sSub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b="0" i="1" dirty="0" smtClean="0">
                                <a:latin typeface="Cambria Math" panose="02040503050406030204" pitchFamily="18" charset="0"/>
                              </a:rPr>
                              <m:t>2</m:t>
                            </m:r>
                          </m:sub>
                        </m:sSub>
                      </m:den>
                    </m:f>
                  </m:oMath>
                </a14:m>
                <a:r>
                  <a:rPr lang="en-US" dirty="0" smtClean="0"/>
                  <a:t> </a:t>
                </a:r>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5556965" y="2372479"/>
                <a:ext cx="4572000" cy="497829"/>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493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lvl="0"/>
            <a:r>
              <a:rPr lang="en" b="1" dirty="0"/>
              <a:t>Đánh giá và so sánh</a:t>
            </a:r>
            <a:endParaRPr dirty="0"/>
          </a:p>
        </p:txBody>
      </p:sp>
      <p:sp>
        <p:nvSpPr>
          <p:cNvPr id="3" name="TextBox 2"/>
          <p:cNvSpPr txBox="1"/>
          <p:nvPr/>
        </p:nvSpPr>
        <p:spPr>
          <a:xfrm>
            <a:off x="171450" y="881106"/>
            <a:ext cx="1603324"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Evaluating dataset</a:t>
            </a:r>
            <a:endParaRPr lang="en-US" dirty="0">
              <a:latin typeface="Cambria" panose="02040503050406030204" pitchFamily="18" charset="0"/>
              <a:ea typeface="Cambria" panose="02040503050406030204" pitchFamily="18" charset="0"/>
            </a:endParaRPr>
          </a:p>
        </p:txBody>
      </p:sp>
      <p:sp>
        <p:nvSpPr>
          <p:cNvPr id="4" name="TextBox 3"/>
          <p:cNvSpPr txBox="1"/>
          <p:nvPr/>
        </p:nvSpPr>
        <p:spPr>
          <a:xfrm>
            <a:off x="171450" y="1383589"/>
            <a:ext cx="6841938"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Dataset 1: 40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kích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thước</a:t>
            </a:r>
            <a:r>
              <a:rPr lang="en-US" dirty="0" smtClean="0">
                <a:latin typeface="Cambria" panose="02040503050406030204" pitchFamily="18" charset="0"/>
                <a:ea typeface="Cambria" panose="02040503050406030204" pitchFamily="18" charset="0"/>
              </a:rPr>
              <a:t> 550x440 </a:t>
            </a:r>
            <a:r>
              <a:rPr lang="en-US" dirty="0" err="1" smtClean="0">
                <a:latin typeface="Cambria" panose="02040503050406030204" pitchFamily="18" charset="0"/>
                <a:ea typeface="Cambria" panose="02040503050406030204" pitchFamily="18" charset="0"/>
              </a:rPr>
              <a:t>gồm</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các</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hazy images </a:t>
            </a:r>
            <a:r>
              <a:rPr lang="en-US" dirty="0" err="1" smtClean="0">
                <a:latin typeface="Cambria" panose="02040503050406030204" pitchFamily="18" charset="0"/>
                <a:ea typeface="Cambria" panose="02040503050406030204" pitchFamily="18" charset="0"/>
              </a:rPr>
              <a:t>và</a:t>
            </a:r>
            <a:r>
              <a:rPr lang="en-US" dirty="0" smtClean="0">
                <a:latin typeface="Cambria" panose="02040503050406030204" pitchFamily="18" charset="0"/>
                <a:ea typeface="Cambria" panose="02040503050406030204" pitchFamily="18" charset="0"/>
              </a:rPr>
              <a:t> ground truth </a:t>
            </a:r>
            <a:r>
              <a:rPr lang="en-US" dirty="0" err="1" smtClean="0">
                <a:latin typeface="Cambria" panose="02040503050406030204" pitchFamily="18" charset="0"/>
                <a:ea typeface="Cambria" panose="02040503050406030204" pitchFamily="18" charset="0"/>
              </a:rPr>
              <a:t>tương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ứng</a:t>
            </a:r>
            <a:endParaRPr lang="en-US" dirty="0">
              <a:latin typeface="Cambria" panose="02040503050406030204" pitchFamily="18" charset="0"/>
              <a:ea typeface="Cambria" panose="02040503050406030204" pitchFamily="18" charset="0"/>
            </a:endParaRPr>
          </a:p>
        </p:txBody>
      </p:sp>
      <p:sp>
        <p:nvSpPr>
          <p:cNvPr id="5" name="TextBox 4"/>
          <p:cNvSpPr txBox="1"/>
          <p:nvPr/>
        </p:nvSpPr>
        <p:spPr>
          <a:xfrm>
            <a:off x="171450" y="1886072"/>
            <a:ext cx="8425705"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Dataset 2: 30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bộ</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dữ</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liệu</a:t>
            </a:r>
            <a:r>
              <a:rPr lang="en-US" dirty="0" smtClean="0">
                <a:latin typeface="Cambria" panose="02040503050406030204" pitchFamily="18" charset="0"/>
                <a:ea typeface="Cambria" panose="02040503050406030204" pitchFamily="18" charset="0"/>
              </a:rPr>
              <a:t> </a:t>
            </a:r>
            <a:r>
              <a:rPr lang="en-US" b="1" i="1" dirty="0" smtClean="0">
                <a:latin typeface="Cambria" panose="02040503050406030204" pitchFamily="18" charset="0"/>
                <a:ea typeface="Cambria" panose="02040503050406030204" pitchFamily="18" charset="0"/>
              </a:rPr>
              <a:t>I-HAZE</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kích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thước</a:t>
            </a:r>
            <a:r>
              <a:rPr lang="en-US" dirty="0" smtClean="0">
                <a:latin typeface="Cambria" panose="02040503050406030204" pitchFamily="18" charset="0"/>
                <a:ea typeface="Cambria" panose="02040503050406030204" pitchFamily="18" charset="0"/>
              </a:rPr>
              <a:t> 4600x2900 </a:t>
            </a:r>
            <a:r>
              <a:rPr lang="en-US" dirty="0" err="1" smtClean="0">
                <a:latin typeface="Cambria" panose="02040503050406030204" pitchFamily="18" charset="0"/>
                <a:ea typeface="Cambria" panose="02040503050406030204" pitchFamily="18" charset="0"/>
              </a:rPr>
              <a:t>gồm</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các</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hazy images </a:t>
            </a:r>
            <a:r>
              <a:rPr lang="en-US" dirty="0" err="1" smtClean="0">
                <a:latin typeface="Cambria" panose="02040503050406030204" pitchFamily="18" charset="0"/>
                <a:ea typeface="Cambria" panose="02040503050406030204" pitchFamily="18" charset="0"/>
              </a:rPr>
              <a:t>và</a:t>
            </a:r>
            <a:r>
              <a:rPr lang="en-US" dirty="0" smtClean="0">
                <a:latin typeface="Cambria" panose="02040503050406030204" pitchFamily="18" charset="0"/>
                <a:ea typeface="Cambria" panose="02040503050406030204" pitchFamily="18" charset="0"/>
              </a:rPr>
              <a:t> ground truth </a:t>
            </a:r>
            <a:r>
              <a:rPr lang="en-US" dirty="0" err="1" smtClean="0">
                <a:latin typeface="Cambria" panose="02040503050406030204" pitchFamily="18" charset="0"/>
                <a:ea typeface="Cambria" panose="02040503050406030204" pitchFamily="18" charset="0"/>
              </a:rPr>
              <a:t>tương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ứng</a:t>
            </a:r>
            <a:endParaRPr lang="en-US"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26" y="3571299"/>
            <a:ext cx="1510628" cy="11343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26" y="2388555"/>
            <a:ext cx="1510628" cy="113434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921" y="2388555"/>
            <a:ext cx="1510628" cy="113434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922" y="3571299"/>
            <a:ext cx="1510628" cy="113434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0322" y="3601469"/>
            <a:ext cx="1822943" cy="110895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322" y="2418725"/>
            <a:ext cx="1815086" cy="110417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2068" y="3601469"/>
            <a:ext cx="1815088" cy="110417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2068" y="2403639"/>
            <a:ext cx="1815087" cy="1104175"/>
          </a:xfrm>
          <a:prstGeom prst="rect">
            <a:avLst/>
          </a:prstGeom>
        </p:spPr>
      </p:pic>
      <p:sp>
        <p:nvSpPr>
          <p:cNvPr id="14" name="Rectangle 13"/>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9660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471900" y="0"/>
            <a:ext cx="8222100" cy="728400"/>
          </a:xfrm>
          <a:prstGeom prst="rect">
            <a:avLst/>
          </a:prstGeom>
        </p:spPr>
        <p:txBody>
          <a:bodyPr spcFirstLastPara="1" wrap="square" lIns="91425" tIns="91425" rIns="91425" bIns="91425" anchor="ctr" anchorCtr="0">
            <a:noAutofit/>
          </a:bodyPr>
          <a:lstStyle/>
          <a:p>
            <a:pPr lvl="0"/>
            <a:r>
              <a:rPr lang="en" b="1" dirty="0"/>
              <a:t>Đánh giá và so sánh</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00" y="1235318"/>
            <a:ext cx="3207436" cy="267286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848" y="1235318"/>
            <a:ext cx="3207436" cy="2672864"/>
          </a:xfrm>
          <a:prstGeom prst="rect">
            <a:avLst/>
          </a:prstGeom>
        </p:spPr>
      </p:pic>
      <p:sp>
        <p:nvSpPr>
          <p:cNvPr id="7" name="Rectangle 6"/>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71900" y="0"/>
            <a:ext cx="8222100" cy="7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Đánh giá và so sánh</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813394202"/>
              </p:ext>
            </p:extLst>
          </p:nvPr>
        </p:nvGraphicFramePr>
        <p:xfrm>
          <a:off x="1534950" y="1911350"/>
          <a:ext cx="6096000" cy="1112520"/>
        </p:xfrm>
        <a:graphic>
          <a:graphicData uri="http://schemas.openxmlformats.org/drawingml/2006/table">
            <a:tbl>
              <a:tblPr firstRow="1" bandRow="1">
                <a:tableStyleId>{FCE99786-12AA-42BB-8069-1701091FEBBB}</a:tableStyleId>
              </a:tblPr>
              <a:tblGrid>
                <a:gridCol w="2032000">
                  <a:extLst>
                    <a:ext uri="{9D8B030D-6E8A-4147-A177-3AD203B41FA5}">
                      <a16:colId xmlns:a16="http://schemas.microsoft.com/office/drawing/2014/main" val="3095313474"/>
                    </a:ext>
                  </a:extLst>
                </a:gridCol>
                <a:gridCol w="2032000">
                  <a:extLst>
                    <a:ext uri="{9D8B030D-6E8A-4147-A177-3AD203B41FA5}">
                      <a16:colId xmlns:a16="http://schemas.microsoft.com/office/drawing/2014/main" val="3398161379"/>
                    </a:ext>
                  </a:extLst>
                </a:gridCol>
                <a:gridCol w="2032000">
                  <a:extLst>
                    <a:ext uri="{9D8B030D-6E8A-4147-A177-3AD203B41FA5}">
                      <a16:colId xmlns:a16="http://schemas.microsoft.com/office/drawing/2014/main" val="657488058"/>
                    </a:ext>
                  </a:extLst>
                </a:gridCol>
              </a:tblGrid>
              <a:tr h="370840">
                <a:tc>
                  <a:txBody>
                    <a:bodyPr/>
                    <a:lstStyle/>
                    <a:p>
                      <a:pPr algn="ctr"/>
                      <a:r>
                        <a:rPr lang="en-US" dirty="0" smtClean="0">
                          <a:latin typeface="Cambria" panose="02040503050406030204" pitchFamily="18" charset="0"/>
                          <a:ea typeface="Cambria" panose="02040503050406030204" pitchFamily="18" charset="0"/>
                        </a:rPr>
                        <a:t>Image resolution</a:t>
                      </a:r>
                      <a:endParaRPr lang="en-US" dirty="0">
                        <a:latin typeface="Cambria" panose="02040503050406030204" pitchFamily="18" charset="0"/>
                        <a:ea typeface="Cambria" panose="02040503050406030204" pitchFamily="18" charset="0"/>
                      </a:endParaRP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DCP</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CAP</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2997018"/>
                  </a:ext>
                </a:extLst>
              </a:tr>
              <a:tr h="370840">
                <a:tc>
                  <a:txBody>
                    <a:bodyPr/>
                    <a:lstStyle/>
                    <a:p>
                      <a:pPr algn="ctr"/>
                      <a:r>
                        <a:rPr lang="en-US" dirty="0" smtClean="0">
                          <a:latin typeface="Cambria" panose="02040503050406030204" pitchFamily="18" charset="0"/>
                          <a:ea typeface="Cambria" panose="02040503050406030204" pitchFamily="18" charset="0"/>
                        </a:rPr>
                        <a:t>550 x 440</a:t>
                      </a:r>
                      <a:endParaRPr lang="en-US" dirty="0">
                        <a:latin typeface="Cambria" panose="02040503050406030204" pitchFamily="18" charset="0"/>
                        <a:ea typeface="Cambria" panose="02040503050406030204" pitchFamily="18" charset="0"/>
                      </a:endParaRP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0.076s</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0.096s</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892743"/>
                  </a:ext>
                </a:extLst>
              </a:tr>
              <a:tr h="370840">
                <a:tc>
                  <a:txBody>
                    <a:bodyPr/>
                    <a:lstStyle/>
                    <a:p>
                      <a:pPr algn="ctr"/>
                      <a:r>
                        <a:rPr lang="en-US" dirty="0" smtClean="0">
                          <a:latin typeface="Cambria" panose="02040503050406030204" pitchFamily="18" charset="0"/>
                          <a:ea typeface="Cambria" panose="02040503050406030204" pitchFamily="18" charset="0"/>
                        </a:rPr>
                        <a:t>4600 x 2900</a:t>
                      </a:r>
                      <a:endParaRPr lang="en-US" dirty="0">
                        <a:latin typeface="Cambria" panose="02040503050406030204" pitchFamily="18" charset="0"/>
                        <a:ea typeface="Cambria" panose="02040503050406030204" pitchFamily="18" charset="0"/>
                      </a:endParaRP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2.821s</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latin typeface="Cambria" panose="02040503050406030204" pitchFamily="18" charset="0"/>
                          <a:ea typeface="Cambria" panose="02040503050406030204" pitchFamily="18" charset="0"/>
                        </a:rPr>
                        <a:t>5.292s</a:t>
                      </a:r>
                      <a:endParaRPr lang="en-US" dirty="0">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7883126"/>
                  </a:ext>
                </a:extLst>
              </a:tr>
            </a:tbl>
          </a:graphicData>
        </a:graphic>
      </p:graphicFrame>
      <p:sp>
        <p:nvSpPr>
          <p:cNvPr id="6" name="Rectangle 5"/>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Đánh giá và so sánh</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1349500786"/>
              </p:ext>
            </p:extLst>
          </p:nvPr>
        </p:nvGraphicFramePr>
        <p:xfrm>
          <a:off x="1291883" y="1417920"/>
          <a:ext cx="6096000" cy="2763188"/>
        </p:xfrm>
        <a:graphic>
          <a:graphicData uri="http://schemas.openxmlformats.org/drawingml/2006/table">
            <a:tbl>
              <a:tblPr firstRow="1" bandRow="1">
                <a:tableStyleId>{FCE99786-12AA-42BB-8069-1701091FEBBB}</a:tableStyleId>
              </a:tblPr>
              <a:tblGrid>
                <a:gridCol w="2032000">
                  <a:extLst>
                    <a:ext uri="{9D8B030D-6E8A-4147-A177-3AD203B41FA5}">
                      <a16:colId xmlns:a16="http://schemas.microsoft.com/office/drawing/2014/main" val="3540347062"/>
                    </a:ext>
                  </a:extLst>
                </a:gridCol>
                <a:gridCol w="2032000">
                  <a:extLst>
                    <a:ext uri="{9D8B030D-6E8A-4147-A177-3AD203B41FA5}">
                      <a16:colId xmlns:a16="http://schemas.microsoft.com/office/drawing/2014/main" val="4246286750"/>
                    </a:ext>
                  </a:extLst>
                </a:gridCol>
                <a:gridCol w="2032000">
                  <a:extLst>
                    <a:ext uri="{9D8B030D-6E8A-4147-A177-3AD203B41FA5}">
                      <a16:colId xmlns:a16="http://schemas.microsoft.com/office/drawing/2014/main" val="2657978978"/>
                    </a:ext>
                  </a:extLst>
                </a:gridCol>
              </a:tblGrid>
              <a:tr h="370840">
                <a:tc>
                  <a:txBody>
                    <a:bodyPr/>
                    <a:lstStyle/>
                    <a:p>
                      <a:pPr algn="ctr" fontAlgn="b"/>
                      <a:r>
                        <a:rPr lang="en-US" sz="900" b="1" dirty="0" err="1">
                          <a:effectLst/>
                          <a:latin typeface="Cambria" panose="02040503050406030204" pitchFamily="18" charset="0"/>
                          <a:ea typeface="Cambria" panose="02040503050406030204" pitchFamily="18" charset="0"/>
                        </a:rPr>
                        <a:t>Đặc</a:t>
                      </a:r>
                      <a:r>
                        <a:rPr lang="en-US" sz="900" b="1" dirty="0">
                          <a:effectLst/>
                          <a:latin typeface="Cambria" panose="02040503050406030204" pitchFamily="18" charset="0"/>
                          <a:ea typeface="Cambria" panose="02040503050406030204" pitchFamily="18" charset="0"/>
                        </a:rPr>
                        <a:t> </a:t>
                      </a:r>
                      <a:r>
                        <a:rPr lang="en-US" sz="900" b="1" dirty="0" err="1">
                          <a:effectLst/>
                          <a:latin typeface="Cambria" panose="02040503050406030204" pitchFamily="18" charset="0"/>
                          <a:ea typeface="Cambria" panose="02040503050406030204" pitchFamily="18" charset="0"/>
                        </a:rPr>
                        <a:t>Điểm</a:t>
                      </a:r>
                      <a:endParaRPr lang="en-US" sz="900" b="1" dirty="0">
                        <a:effectLst/>
                        <a:latin typeface="Cambria" panose="02040503050406030204" pitchFamily="18" charset="0"/>
                        <a:ea typeface="Cambria" panose="02040503050406030204" pitchFamily="18" charset="0"/>
                      </a:endParaRPr>
                    </a:p>
                  </a:txBody>
                  <a:tcPr marL="43014" marR="43014" marT="21507" marB="21507" anchor="ctr">
                    <a:solidFill>
                      <a:srgbClr val="FFC000"/>
                    </a:solidFill>
                  </a:tcPr>
                </a:tc>
                <a:tc>
                  <a:txBody>
                    <a:bodyPr/>
                    <a:lstStyle/>
                    <a:p>
                      <a:pPr algn="ctr" fontAlgn="b"/>
                      <a:r>
                        <a:rPr lang="en-US" sz="900" b="1" dirty="0">
                          <a:effectLst/>
                          <a:latin typeface="Cambria" panose="02040503050406030204" pitchFamily="18" charset="0"/>
                          <a:ea typeface="Cambria" panose="02040503050406030204" pitchFamily="18" charset="0"/>
                        </a:rPr>
                        <a:t>Dark Channel Prior (DCP)</a:t>
                      </a:r>
                    </a:p>
                  </a:txBody>
                  <a:tcPr marL="43014" marR="43014" marT="21507" marB="21507" anchor="ctr">
                    <a:solidFill>
                      <a:srgbClr val="FFC000"/>
                    </a:solidFill>
                  </a:tcPr>
                </a:tc>
                <a:tc>
                  <a:txBody>
                    <a:bodyPr/>
                    <a:lstStyle/>
                    <a:p>
                      <a:pPr algn="ctr" fontAlgn="b"/>
                      <a:r>
                        <a:rPr lang="en-US" sz="900" b="1" dirty="0">
                          <a:effectLst/>
                          <a:latin typeface="Cambria" panose="02040503050406030204" pitchFamily="18" charset="0"/>
                          <a:ea typeface="Cambria" panose="02040503050406030204" pitchFamily="18" charset="0"/>
                        </a:rPr>
                        <a:t>Color Attenuation Prior (CAP)</a:t>
                      </a:r>
                    </a:p>
                  </a:txBody>
                  <a:tcPr marL="43014" marR="43014" marT="21507" marB="21507" anchor="ctr">
                    <a:solidFill>
                      <a:srgbClr val="FFC000"/>
                    </a:solidFill>
                  </a:tcPr>
                </a:tc>
                <a:extLst>
                  <a:ext uri="{0D108BD9-81ED-4DB2-BD59-A6C34878D82A}">
                    <a16:rowId xmlns:a16="http://schemas.microsoft.com/office/drawing/2014/main" val="3951315537"/>
                  </a:ext>
                </a:extLst>
              </a:tr>
              <a:tr h="370840">
                <a:tc>
                  <a:txBody>
                    <a:bodyPr/>
                    <a:lstStyle/>
                    <a:p>
                      <a:pPr algn="ctr" fontAlgn="base"/>
                      <a:r>
                        <a:rPr lang="vi-VN" sz="900" b="1">
                          <a:effectLst/>
                          <a:latin typeface="Cambria" panose="02040503050406030204" pitchFamily="18" charset="0"/>
                          <a:ea typeface="Cambria" panose="02040503050406030204" pitchFamily="18" charset="0"/>
                        </a:rPr>
                        <a:t>Nguyên Tắc Cơ Bản</a:t>
                      </a:r>
                      <a:endParaRPr lang="vi-VN" sz="90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en-US" sz="900" dirty="0" err="1">
                          <a:effectLst/>
                          <a:latin typeface="Cambria" panose="02040503050406030204" pitchFamily="18" charset="0"/>
                          <a:ea typeface="Cambria" panose="02040503050406030204" pitchFamily="18" charset="0"/>
                        </a:rPr>
                        <a:t>Dựa</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trên</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kênh</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tối</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của</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hình</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ảnh</a:t>
                      </a:r>
                      <a:endParaRPr lang="en-US" sz="900" dirty="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en-US" sz="900" dirty="0" err="1">
                          <a:effectLst/>
                          <a:latin typeface="Cambria" panose="02040503050406030204" pitchFamily="18" charset="0"/>
                          <a:ea typeface="Cambria" panose="02040503050406030204" pitchFamily="18" charset="0"/>
                        </a:rPr>
                        <a:t>Sử</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dụng</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thông</a:t>
                      </a:r>
                      <a:r>
                        <a:rPr lang="en-US" sz="900" dirty="0">
                          <a:effectLst/>
                          <a:latin typeface="Cambria" panose="02040503050406030204" pitchFamily="18" charset="0"/>
                          <a:ea typeface="Cambria" panose="02040503050406030204" pitchFamily="18" charset="0"/>
                        </a:rPr>
                        <a:t> tin </a:t>
                      </a:r>
                      <a:r>
                        <a:rPr lang="en-US" sz="900" dirty="0" err="1">
                          <a:effectLst/>
                          <a:latin typeface="Cambria" panose="02040503050406030204" pitchFamily="18" charset="0"/>
                          <a:ea typeface="Cambria" panose="02040503050406030204" pitchFamily="18" charset="0"/>
                        </a:rPr>
                        <a:t>về</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độ</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sáng</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và</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độ</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bão</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hòa</a:t>
                      </a:r>
                      <a:r>
                        <a:rPr lang="en-US" sz="900" dirty="0">
                          <a:effectLst/>
                          <a:latin typeface="Cambria" panose="02040503050406030204" pitchFamily="18" charset="0"/>
                          <a:ea typeface="Cambria" panose="02040503050406030204" pitchFamily="18" charset="0"/>
                        </a:rPr>
                        <a:t> </a:t>
                      </a:r>
                      <a:r>
                        <a:rPr lang="en-US" sz="900" dirty="0" err="1">
                          <a:effectLst/>
                          <a:latin typeface="Cambria" panose="02040503050406030204" pitchFamily="18" charset="0"/>
                          <a:ea typeface="Cambria" panose="02040503050406030204" pitchFamily="18" charset="0"/>
                        </a:rPr>
                        <a:t>màu</a:t>
                      </a:r>
                      <a:endParaRPr lang="en-US" sz="900" dirty="0">
                        <a:effectLst/>
                        <a:latin typeface="Cambria" panose="02040503050406030204" pitchFamily="18" charset="0"/>
                        <a:ea typeface="Cambria" panose="02040503050406030204" pitchFamily="18" charset="0"/>
                      </a:endParaRPr>
                    </a:p>
                  </a:txBody>
                  <a:tcPr marL="43014" marR="43014" marT="21507" marB="21507" anchor="ctr"/>
                </a:tc>
                <a:extLst>
                  <a:ext uri="{0D108BD9-81ED-4DB2-BD59-A6C34878D82A}">
                    <a16:rowId xmlns:a16="http://schemas.microsoft.com/office/drawing/2014/main" val="3558799430"/>
                  </a:ext>
                </a:extLst>
              </a:tr>
              <a:tr h="370840">
                <a:tc>
                  <a:txBody>
                    <a:bodyPr/>
                    <a:lstStyle/>
                    <a:p>
                      <a:pPr algn="ctr" fontAlgn="base"/>
                      <a:r>
                        <a:rPr lang="vi-VN" sz="900" b="1" dirty="0">
                          <a:effectLst/>
                          <a:latin typeface="Cambria" panose="02040503050406030204" pitchFamily="18" charset="0"/>
                          <a:ea typeface="Cambria" panose="02040503050406030204" pitchFamily="18" charset="0"/>
                        </a:rPr>
                        <a:t>Ưu Điểm</a:t>
                      </a:r>
                      <a:endParaRPr lang="vi-VN" sz="900" dirty="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vi-VN" sz="900" dirty="0">
                          <a:effectLst/>
                          <a:latin typeface="Cambria" panose="02040503050406030204" pitchFamily="18" charset="0"/>
                          <a:ea typeface="Cambria" panose="02040503050406030204" pitchFamily="18" charset="0"/>
                        </a:rPr>
                        <a:t>Hiệu quả trên hình ảnh chất lượng thấp, đối phó tốt với mờ mắt</a:t>
                      </a: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Hiệu quả trên hình ảnh có độ tương phản cao, ít hiệu ứng halo</a:t>
                      </a:r>
                    </a:p>
                  </a:txBody>
                  <a:tcPr marL="43014" marR="43014" marT="21507" marB="21507" anchor="ctr"/>
                </a:tc>
                <a:extLst>
                  <a:ext uri="{0D108BD9-81ED-4DB2-BD59-A6C34878D82A}">
                    <a16:rowId xmlns:a16="http://schemas.microsoft.com/office/drawing/2014/main" val="213487433"/>
                  </a:ext>
                </a:extLst>
              </a:tr>
              <a:tr h="370840">
                <a:tc>
                  <a:txBody>
                    <a:bodyPr/>
                    <a:lstStyle/>
                    <a:p>
                      <a:pPr algn="ctr" fontAlgn="base"/>
                      <a:r>
                        <a:rPr lang="vi-VN" sz="900" b="1">
                          <a:effectLst/>
                          <a:latin typeface="Cambria" panose="02040503050406030204" pitchFamily="18" charset="0"/>
                          <a:ea typeface="Cambria" panose="02040503050406030204" pitchFamily="18" charset="0"/>
                        </a:rPr>
                        <a:t>Nhược Điểm</a:t>
                      </a:r>
                      <a:endParaRPr lang="vi-VN" sz="90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Gây hiện tượng halo, không hiệu quả trên hình ảnh chứa đối tượng trắng</a:t>
                      </a: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Không hoạt động tốt trên hình ảnh có độ mờ lớn, có thể bị ảnh hưởng bởi nhiễu màu</a:t>
                      </a:r>
                    </a:p>
                  </a:txBody>
                  <a:tcPr marL="43014" marR="43014" marT="21507" marB="21507" anchor="ctr"/>
                </a:tc>
                <a:extLst>
                  <a:ext uri="{0D108BD9-81ED-4DB2-BD59-A6C34878D82A}">
                    <a16:rowId xmlns:a16="http://schemas.microsoft.com/office/drawing/2014/main" val="466402599"/>
                  </a:ext>
                </a:extLst>
              </a:tr>
              <a:tr h="370840">
                <a:tc>
                  <a:txBody>
                    <a:bodyPr/>
                    <a:lstStyle/>
                    <a:p>
                      <a:pPr algn="ctr" fontAlgn="base"/>
                      <a:r>
                        <a:rPr lang="en-US" sz="900" b="1">
                          <a:effectLst/>
                          <a:latin typeface="Cambria" panose="02040503050406030204" pitchFamily="18" charset="0"/>
                          <a:ea typeface="Cambria" panose="02040503050406030204" pitchFamily="18" charset="0"/>
                        </a:rPr>
                        <a:t>Hiệu Suất</a:t>
                      </a:r>
                      <a:endParaRPr lang="en-US" sz="90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Tốt trên cảnh vật phong phú, có thể gặp khó khăn với đối tượng trắng</a:t>
                      </a: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Tốt trên cảnh vật có độ tương phản cao, ít hiện tượng halo</a:t>
                      </a:r>
                    </a:p>
                  </a:txBody>
                  <a:tcPr marL="43014" marR="43014" marT="21507" marB="21507" anchor="ctr"/>
                </a:tc>
                <a:extLst>
                  <a:ext uri="{0D108BD9-81ED-4DB2-BD59-A6C34878D82A}">
                    <a16:rowId xmlns:a16="http://schemas.microsoft.com/office/drawing/2014/main" val="4094562338"/>
                  </a:ext>
                </a:extLst>
              </a:tr>
              <a:tr h="370840">
                <a:tc>
                  <a:txBody>
                    <a:bodyPr/>
                    <a:lstStyle/>
                    <a:p>
                      <a:pPr algn="ctr" fontAlgn="base"/>
                      <a:r>
                        <a:rPr lang="en-US" sz="900" b="1">
                          <a:effectLst/>
                          <a:latin typeface="Cambria" panose="02040503050406030204" pitchFamily="18" charset="0"/>
                          <a:ea typeface="Cambria" panose="02040503050406030204" pitchFamily="18" charset="0"/>
                        </a:rPr>
                        <a:t>Phức Tạp Thuật Toán</a:t>
                      </a:r>
                      <a:endParaRPr lang="en-US" sz="90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Đơn giản, thực hiện nhanh chóng</a:t>
                      </a:r>
                    </a:p>
                  </a:txBody>
                  <a:tcPr marL="43014" marR="43014" marT="21507" marB="21507" anchor="ctr"/>
                </a:tc>
                <a:tc>
                  <a:txBody>
                    <a:bodyPr/>
                    <a:lstStyle/>
                    <a:p>
                      <a:pPr algn="ctr" fontAlgn="base"/>
                      <a:r>
                        <a:rPr lang="vi-VN" sz="900">
                          <a:effectLst/>
                          <a:latin typeface="Cambria" panose="02040503050406030204" pitchFamily="18" charset="0"/>
                          <a:ea typeface="Cambria" panose="02040503050406030204" pitchFamily="18" charset="0"/>
                        </a:rPr>
                        <a:t>Yêu cầu tính toán phức tạp hơn, đặc biệt là trong việc xác định độ sáng và độ bão hòa màu</a:t>
                      </a:r>
                    </a:p>
                  </a:txBody>
                  <a:tcPr marL="43014" marR="43014" marT="21507" marB="21507" anchor="ctr"/>
                </a:tc>
                <a:extLst>
                  <a:ext uri="{0D108BD9-81ED-4DB2-BD59-A6C34878D82A}">
                    <a16:rowId xmlns:a16="http://schemas.microsoft.com/office/drawing/2014/main" val="3845476470"/>
                  </a:ext>
                </a:extLst>
              </a:tr>
              <a:tr h="370840">
                <a:tc>
                  <a:txBody>
                    <a:bodyPr/>
                    <a:lstStyle/>
                    <a:p>
                      <a:pPr algn="ctr" fontAlgn="base"/>
                      <a:r>
                        <a:rPr lang="vi-VN" sz="900" b="1">
                          <a:effectLst/>
                          <a:latin typeface="Cambria" panose="02040503050406030204" pitchFamily="18" charset="0"/>
                          <a:ea typeface="Cambria" panose="02040503050406030204" pitchFamily="18" charset="0"/>
                        </a:rPr>
                        <a:t>Ưu Điểm Thêm</a:t>
                      </a:r>
                      <a:endParaRPr lang="vi-VN" sz="900">
                        <a:effectLst/>
                        <a:latin typeface="Cambria" panose="02040503050406030204" pitchFamily="18" charset="0"/>
                        <a:ea typeface="Cambria" panose="02040503050406030204" pitchFamily="18" charset="0"/>
                      </a:endParaRPr>
                    </a:p>
                  </a:txBody>
                  <a:tcPr marL="43014" marR="43014" marT="21507" marB="21507" anchor="ctr"/>
                </a:tc>
                <a:tc>
                  <a:txBody>
                    <a:bodyPr/>
                    <a:lstStyle/>
                    <a:p>
                      <a:pPr algn="ctr" fontAlgn="base"/>
                      <a:r>
                        <a:rPr lang="en-US" sz="900">
                          <a:effectLst/>
                          <a:latin typeface="Cambria" panose="02040503050406030204" pitchFamily="18" charset="0"/>
                          <a:ea typeface="Cambria" panose="02040503050406030204" pitchFamily="18" charset="0"/>
                        </a:rPr>
                        <a:t>Hiệu quả với độ mờ lớn</a:t>
                      </a:r>
                    </a:p>
                  </a:txBody>
                  <a:tcPr marL="43014" marR="43014" marT="21507" marB="21507" anchor="ctr"/>
                </a:tc>
                <a:tc>
                  <a:txBody>
                    <a:bodyPr/>
                    <a:lstStyle/>
                    <a:p>
                      <a:pPr algn="ctr" fontAlgn="base"/>
                      <a:r>
                        <a:rPr lang="vi-VN" sz="900" dirty="0">
                          <a:effectLst/>
                          <a:latin typeface="Cambria" panose="02040503050406030204" pitchFamily="18" charset="0"/>
                          <a:ea typeface="Cambria" panose="02040503050406030204" pitchFamily="18" charset="0"/>
                        </a:rPr>
                        <a:t>Kết quả mượt mà, ít hiện tượng halo</a:t>
                      </a:r>
                    </a:p>
                  </a:txBody>
                  <a:tcPr marL="43014" marR="43014" marT="21507" marB="21507" anchor="ctr"/>
                </a:tc>
                <a:extLst>
                  <a:ext uri="{0D108BD9-81ED-4DB2-BD59-A6C34878D82A}">
                    <a16:rowId xmlns:a16="http://schemas.microsoft.com/office/drawing/2014/main" val="1131653357"/>
                  </a:ext>
                </a:extLst>
              </a:tr>
            </a:tbl>
          </a:graphicData>
        </a:graphic>
      </p:graphicFrame>
    </p:spTree>
    <p:extLst>
      <p:ext uri="{BB962C8B-B14F-4D97-AF65-F5344CB8AC3E}">
        <p14:creationId xmlns:p14="http://schemas.microsoft.com/office/powerpoint/2010/main" val="2299878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Đánh giá và so sánh</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786828" y="1482038"/>
            <a:ext cx="2208833" cy="134370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773389" y="1482039"/>
            <a:ext cx="2208832" cy="134370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62037" y="1482037"/>
            <a:ext cx="2208833" cy="134370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78564" y="1482037"/>
            <a:ext cx="2208833" cy="1343703"/>
          </a:xfrm>
          <a:prstGeom prst="rect">
            <a:avLst/>
          </a:prstGeom>
        </p:spPr>
      </p:pic>
      <p:sp>
        <p:nvSpPr>
          <p:cNvPr id="7" name="TextBox 6"/>
          <p:cNvSpPr txBox="1"/>
          <p:nvPr/>
        </p:nvSpPr>
        <p:spPr>
          <a:xfrm>
            <a:off x="1101234" y="3411416"/>
            <a:ext cx="1071127"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Hazy image</a:t>
            </a:r>
            <a:endParaRPr lang="en-US" dirty="0">
              <a:latin typeface="Cambria" panose="02040503050406030204" pitchFamily="18" charset="0"/>
              <a:ea typeface="Cambria" panose="02040503050406030204" pitchFamily="18" charset="0"/>
            </a:endParaRPr>
          </a:p>
        </p:txBody>
      </p:sp>
      <p:sp>
        <p:nvSpPr>
          <p:cNvPr id="9" name="TextBox 8"/>
          <p:cNvSpPr txBox="1"/>
          <p:nvPr/>
        </p:nvSpPr>
        <p:spPr>
          <a:xfrm>
            <a:off x="3217761" y="3411415"/>
            <a:ext cx="1188146"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Ground truth</a:t>
            </a:r>
            <a:endParaRPr lang="en-US" dirty="0">
              <a:latin typeface="Cambria" panose="02040503050406030204" pitchFamily="18" charset="0"/>
              <a:ea typeface="Cambria" panose="02040503050406030204" pitchFamily="18" charset="0"/>
            </a:endParaRPr>
          </a:p>
        </p:txBody>
      </p:sp>
      <p:sp>
        <p:nvSpPr>
          <p:cNvPr id="10" name="TextBox 9"/>
          <p:cNvSpPr txBox="1"/>
          <p:nvPr/>
        </p:nvSpPr>
        <p:spPr>
          <a:xfrm>
            <a:off x="5318812" y="3411411"/>
            <a:ext cx="1144864" cy="738664"/>
          </a:xfrm>
          <a:prstGeom prst="rect">
            <a:avLst/>
          </a:prstGeom>
          <a:noFill/>
        </p:spPr>
        <p:txBody>
          <a:bodyPr wrap="none" rtlCol="0">
            <a:spAutoFit/>
          </a:bodyPr>
          <a:lstStyle/>
          <a:p>
            <a:pPr algn="ctr"/>
            <a:r>
              <a:rPr lang="en-US" dirty="0" smtClean="0">
                <a:latin typeface="Cambria" panose="02040503050406030204" pitchFamily="18" charset="0"/>
                <a:ea typeface="Cambria" panose="02040503050406030204" pitchFamily="18" charset="0"/>
              </a:rPr>
              <a:t>DCP</a:t>
            </a:r>
          </a:p>
          <a:p>
            <a:pPr algn="ctr"/>
            <a:r>
              <a:rPr lang="en-US" dirty="0" smtClean="0">
                <a:latin typeface="Cambria" panose="02040503050406030204" pitchFamily="18" charset="0"/>
                <a:ea typeface="Cambria" panose="02040503050406030204" pitchFamily="18" charset="0"/>
              </a:rPr>
              <a:t>MSE: 10.394</a:t>
            </a:r>
          </a:p>
          <a:p>
            <a:pPr algn="ctr"/>
            <a:r>
              <a:rPr lang="en-US" dirty="0" smtClean="0">
                <a:latin typeface="Cambria" panose="02040503050406030204" pitchFamily="18" charset="0"/>
                <a:ea typeface="Cambria" panose="02040503050406030204" pitchFamily="18" charset="0"/>
              </a:rPr>
              <a:t>SSIM: 0.553</a:t>
            </a:r>
            <a:endParaRPr lang="en-US" dirty="0">
              <a:latin typeface="Cambria" panose="02040503050406030204" pitchFamily="18" charset="0"/>
              <a:ea typeface="Cambria" panose="02040503050406030204" pitchFamily="18" charset="0"/>
            </a:endParaRPr>
          </a:p>
        </p:txBody>
      </p:sp>
      <p:sp>
        <p:nvSpPr>
          <p:cNvPr id="11" name="TextBox 10"/>
          <p:cNvSpPr txBox="1"/>
          <p:nvPr/>
        </p:nvSpPr>
        <p:spPr>
          <a:xfrm>
            <a:off x="7332623" y="3411411"/>
            <a:ext cx="1090363" cy="738664"/>
          </a:xfrm>
          <a:prstGeom prst="rect">
            <a:avLst/>
          </a:prstGeom>
          <a:noFill/>
        </p:spPr>
        <p:txBody>
          <a:bodyPr wrap="none" rtlCol="0">
            <a:spAutoFit/>
          </a:bodyPr>
          <a:lstStyle/>
          <a:p>
            <a:pPr algn="ctr"/>
            <a:r>
              <a:rPr lang="en-US" dirty="0" smtClean="0">
                <a:latin typeface="Cambria" panose="02040503050406030204" pitchFamily="18" charset="0"/>
                <a:ea typeface="Cambria" panose="02040503050406030204" pitchFamily="18" charset="0"/>
              </a:rPr>
              <a:t>CAP</a:t>
            </a:r>
          </a:p>
          <a:p>
            <a:pPr algn="ctr"/>
            <a:r>
              <a:rPr lang="en-US" dirty="0">
                <a:latin typeface="Cambria" panose="02040503050406030204" pitchFamily="18" charset="0"/>
                <a:ea typeface="Cambria" panose="02040503050406030204" pitchFamily="18" charset="0"/>
              </a:rPr>
              <a:t>MSE: </a:t>
            </a:r>
            <a:r>
              <a:rPr lang="en-US" dirty="0" smtClean="0">
                <a:latin typeface="Cambria" panose="02040503050406030204" pitchFamily="18" charset="0"/>
                <a:ea typeface="Cambria" panose="02040503050406030204" pitchFamily="18" charset="0"/>
              </a:rPr>
              <a:t>9.273</a:t>
            </a:r>
          </a:p>
          <a:p>
            <a:pPr algn="ctr"/>
            <a:r>
              <a:rPr lang="en-US" dirty="0" smtClean="0">
                <a:latin typeface="Cambria" panose="02040503050406030204" pitchFamily="18" charset="0"/>
                <a:ea typeface="Cambria" panose="02040503050406030204" pitchFamily="18" charset="0"/>
              </a:rPr>
              <a:t>SSIM: 0.742</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16822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Đánh giá và so sánh</a:t>
            </a:r>
            <a:endParaRPr dirty="0"/>
          </a:p>
        </p:txBody>
      </p:sp>
      <p:sp>
        <p:nvSpPr>
          <p:cNvPr id="7" name="TextBox 6"/>
          <p:cNvSpPr txBox="1"/>
          <p:nvPr/>
        </p:nvSpPr>
        <p:spPr>
          <a:xfrm>
            <a:off x="1101234" y="2989384"/>
            <a:ext cx="1071127"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Hazy image</a:t>
            </a:r>
            <a:endParaRPr lang="en-US" dirty="0">
              <a:latin typeface="Cambria" panose="02040503050406030204" pitchFamily="18" charset="0"/>
              <a:ea typeface="Cambria" panose="02040503050406030204" pitchFamily="18" charset="0"/>
            </a:endParaRPr>
          </a:p>
        </p:txBody>
      </p:sp>
      <p:sp>
        <p:nvSpPr>
          <p:cNvPr id="9" name="TextBox 8"/>
          <p:cNvSpPr txBox="1"/>
          <p:nvPr/>
        </p:nvSpPr>
        <p:spPr>
          <a:xfrm>
            <a:off x="3217761" y="2989383"/>
            <a:ext cx="1188146"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Ground truth</a:t>
            </a:r>
            <a:endParaRPr lang="en-US" dirty="0">
              <a:latin typeface="Cambria" panose="02040503050406030204" pitchFamily="18" charset="0"/>
              <a:ea typeface="Cambria" panose="02040503050406030204" pitchFamily="18" charset="0"/>
            </a:endParaRPr>
          </a:p>
        </p:txBody>
      </p:sp>
      <p:sp>
        <p:nvSpPr>
          <p:cNvPr id="10" name="TextBox 9"/>
          <p:cNvSpPr txBox="1"/>
          <p:nvPr/>
        </p:nvSpPr>
        <p:spPr>
          <a:xfrm>
            <a:off x="5318812" y="2989379"/>
            <a:ext cx="1144864" cy="738664"/>
          </a:xfrm>
          <a:prstGeom prst="rect">
            <a:avLst/>
          </a:prstGeom>
          <a:noFill/>
        </p:spPr>
        <p:txBody>
          <a:bodyPr wrap="none" rtlCol="0">
            <a:spAutoFit/>
          </a:bodyPr>
          <a:lstStyle/>
          <a:p>
            <a:pPr algn="ctr"/>
            <a:r>
              <a:rPr lang="en-US" dirty="0" smtClean="0">
                <a:latin typeface="Cambria" panose="02040503050406030204" pitchFamily="18" charset="0"/>
                <a:ea typeface="Cambria" panose="02040503050406030204" pitchFamily="18" charset="0"/>
              </a:rPr>
              <a:t>DCP</a:t>
            </a:r>
          </a:p>
          <a:p>
            <a:pPr algn="ctr"/>
            <a:r>
              <a:rPr lang="en-US" dirty="0" smtClean="0">
                <a:latin typeface="Cambria" panose="02040503050406030204" pitchFamily="18" charset="0"/>
                <a:ea typeface="Cambria" panose="02040503050406030204" pitchFamily="18" charset="0"/>
              </a:rPr>
              <a:t>MSE: 10.953</a:t>
            </a:r>
          </a:p>
          <a:p>
            <a:pPr algn="ctr"/>
            <a:r>
              <a:rPr lang="en-US" dirty="0" smtClean="0">
                <a:latin typeface="Cambria" panose="02040503050406030204" pitchFamily="18" charset="0"/>
                <a:ea typeface="Cambria" panose="02040503050406030204" pitchFamily="18" charset="0"/>
              </a:rPr>
              <a:t>SSIM: 0.540</a:t>
            </a:r>
            <a:endParaRPr lang="en-US" dirty="0">
              <a:latin typeface="Cambria" panose="02040503050406030204" pitchFamily="18" charset="0"/>
              <a:ea typeface="Cambria" panose="02040503050406030204" pitchFamily="18" charset="0"/>
            </a:endParaRPr>
          </a:p>
        </p:txBody>
      </p:sp>
      <p:sp>
        <p:nvSpPr>
          <p:cNvPr id="11" name="TextBox 10"/>
          <p:cNvSpPr txBox="1"/>
          <p:nvPr/>
        </p:nvSpPr>
        <p:spPr>
          <a:xfrm>
            <a:off x="7305373" y="2989379"/>
            <a:ext cx="1144864" cy="738664"/>
          </a:xfrm>
          <a:prstGeom prst="rect">
            <a:avLst/>
          </a:prstGeom>
          <a:noFill/>
        </p:spPr>
        <p:txBody>
          <a:bodyPr wrap="none" rtlCol="0">
            <a:spAutoFit/>
          </a:bodyPr>
          <a:lstStyle/>
          <a:p>
            <a:pPr algn="ctr"/>
            <a:r>
              <a:rPr lang="en-US" dirty="0" smtClean="0">
                <a:latin typeface="Cambria" panose="02040503050406030204" pitchFamily="18" charset="0"/>
                <a:ea typeface="Cambria" panose="02040503050406030204" pitchFamily="18" charset="0"/>
              </a:rPr>
              <a:t>CAP</a:t>
            </a:r>
          </a:p>
          <a:p>
            <a:pPr algn="ctr"/>
            <a:r>
              <a:rPr lang="en-US" dirty="0">
                <a:latin typeface="Cambria" panose="02040503050406030204" pitchFamily="18" charset="0"/>
                <a:ea typeface="Cambria" panose="02040503050406030204" pitchFamily="18" charset="0"/>
              </a:rPr>
              <a:t>MSE: </a:t>
            </a:r>
            <a:r>
              <a:rPr lang="en-US" dirty="0" smtClean="0">
                <a:latin typeface="Cambria" panose="02040503050406030204" pitchFamily="18" charset="0"/>
                <a:ea typeface="Cambria" panose="02040503050406030204" pitchFamily="18" charset="0"/>
              </a:rPr>
              <a:t>10.631</a:t>
            </a:r>
          </a:p>
          <a:p>
            <a:pPr algn="ctr"/>
            <a:r>
              <a:rPr lang="en-US" dirty="0" smtClean="0">
                <a:latin typeface="Cambria" panose="02040503050406030204" pitchFamily="18" charset="0"/>
                <a:ea typeface="Cambria" panose="02040503050406030204" pitchFamily="18" charset="0"/>
              </a:rPr>
              <a:t>SSIM: 0.866</a:t>
            </a:r>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604" y="1404747"/>
            <a:ext cx="1829280" cy="13736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488" y="1404747"/>
            <a:ext cx="1830631" cy="137463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13" y="1404747"/>
            <a:ext cx="1829280" cy="137362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0271" y="1398687"/>
            <a:ext cx="1845418" cy="1385741"/>
          </a:xfrm>
          <a:prstGeom prst="rect">
            <a:avLst/>
          </a:prstGeom>
        </p:spPr>
      </p:pic>
      <p:sp>
        <p:nvSpPr>
          <p:cNvPr id="14" name="Oval 13"/>
          <p:cNvSpPr/>
          <p:nvPr/>
        </p:nvSpPr>
        <p:spPr>
          <a:xfrm>
            <a:off x="5971735" y="1329397"/>
            <a:ext cx="834149" cy="54160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6" name="Straight Arrow Connector 15"/>
          <p:cNvCxnSpPr/>
          <p:nvPr/>
        </p:nvCxnSpPr>
        <p:spPr>
          <a:xfrm flipV="1">
            <a:off x="6450037" y="984738"/>
            <a:ext cx="355847" cy="49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05884" y="793913"/>
            <a:ext cx="1427870" cy="307777"/>
          </a:xfrm>
          <a:prstGeom prst="rect">
            <a:avLst/>
          </a:prstGeom>
          <a:noFill/>
        </p:spPr>
        <p:txBody>
          <a:bodyPr wrap="square" rtlCol="0">
            <a:spAutoFit/>
          </a:bodyPr>
          <a:lstStyle/>
          <a:p>
            <a:r>
              <a:rPr lang="en-US" dirty="0" smtClean="0"/>
              <a:t>Halo effect</a:t>
            </a:r>
            <a:endParaRPr lang="en-US" dirty="0"/>
          </a:p>
        </p:txBody>
      </p:sp>
    </p:spTree>
    <p:extLst>
      <p:ext uri="{BB962C8B-B14F-4D97-AF65-F5344CB8AC3E}">
        <p14:creationId xmlns:p14="http://schemas.microsoft.com/office/powerpoint/2010/main" val="3873570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Nội dung</a:t>
            </a:r>
            <a:endParaRPr dirty="0"/>
          </a:p>
        </p:txBody>
      </p:sp>
      <p:sp>
        <p:nvSpPr>
          <p:cNvPr id="195" name="Google Shape;195;p3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US" dirty="0" err="1" smtClean="0">
                <a:latin typeface="Cambria" panose="02040503050406030204" pitchFamily="18" charset="0"/>
                <a:ea typeface="Cambria" panose="02040503050406030204" pitchFamily="18" charset="0"/>
              </a:rPr>
              <a:t>Đặt</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vấn</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đề</a:t>
            </a:r>
            <a:endParaRPr lang="en-US" dirty="0" smtClean="0">
              <a:latin typeface="Cambria" panose="02040503050406030204" pitchFamily="18" charset="0"/>
              <a:ea typeface="Cambria" panose="02040503050406030204" pitchFamily="18" charset="0"/>
            </a:endParaRPr>
          </a:p>
          <a:p>
            <a:pPr marL="457200" lvl="0" indent="-368300" algn="l" rtl="0">
              <a:spcBef>
                <a:spcPts val="0"/>
              </a:spcBef>
              <a:spcAft>
                <a:spcPts val="0"/>
              </a:spcAft>
              <a:buSzPts val="2200"/>
              <a:buFont typeface="Arial"/>
              <a:buChar char="●"/>
            </a:pPr>
            <a:r>
              <a:rPr lang="en-US" dirty="0" err="1" smtClean="0">
                <a:latin typeface="Cambria" panose="02040503050406030204" pitchFamily="18" charset="0"/>
                <a:ea typeface="Cambria" panose="02040503050406030204" pitchFamily="18" charset="0"/>
              </a:rPr>
              <a:t>Mô</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hình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tán</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xạ</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ánh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sáng</a:t>
            </a:r>
            <a:endParaRPr lang="en-US" dirty="0" smtClean="0">
              <a:latin typeface="Cambria" panose="02040503050406030204" pitchFamily="18" charset="0"/>
              <a:ea typeface="Cambria" panose="02040503050406030204" pitchFamily="18" charset="0"/>
            </a:endParaRPr>
          </a:p>
          <a:p>
            <a:pPr marL="457200" lvl="0" indent="-368300" algn="l" rtl="0">
              <a:spcBef>
                <a:spcPts val="0"/>
              </a:spcBef>
              <a:spcAft>
                <a:spcPts val="0"/>
              </a:spcAft>
              <a:buSzPts val="2200"/>
              <a:buFont typeface="Arial"/>
              <a:buChar char="●"/>
            </a:pPr>
            <a:r>
              <a:rPr lang="en-US" dirty="0" smtClean="0">
                <a:latin typeface="Cambria" panose="02040503050406030204" pitchFamily="18" charset="0"/>
                <a:ea typeface="Cambria" panose="02040503050406030204" pitchFamily="18" charset="0"/>
              </a:rPr>
              <a:t>Dark Channel Prior (DCP)</a:t>
            </a:r>
          </a:p>
          <a:p>
            <a:pPr marL="457200" lvl="0" indent="-368300" algn="l" rtl="0">
              <a:spcBef>
                <a:spcPts val="0"/>
              </a:spcBef>
              <a:spcAft>
                <a:spcPts val="0"/>
              </a:spcAft>
              <a:buSzPts val="2200"/>
              <a:buFont typeface="Arial"/>
              <a:buChar char="●"/>
            </a:pPr>
            <a:r>
              <a:rPr lang="en-US" dirty="0" smtClean="0">
                <a:latin typeface="Cambria" panose="02040503050406030204" pitchFamily="18" charset="0"/>
                <a:ea typeface="Cambria" panose="02040503050406030204" pitchFamily="18" charset="0"/>
              </a:rPr>
              <a:t>Color Attenuation Prior (CAP)</a:t>
            </a:r>
          </a:p>
          <a:p>
            <a:pPr marL="457200" lvl="0" indent="-368300" algn="l" rtl="0">
              <a:spcBef>
                <a:spcPts val="0"/>
              </a:spcBef>
              <a:spcAft>
                <a:spcPts val="0"/>
              </a:spcAft>
              <a:buSzPts val="2200"/>
              <a:buFont typeface="Arial"/>
              <a:buChar char="●"/>
            </a:pPr>
            <a:r>
              <a:rPr lang="en-US" dirty="0" err="1" smtClean="0">
                <a:latin typeface="Cambria" panose="02040503050406030204" pitchFamily="18" charset="0"/>
                <a:ea typeface="Cambria" panose="02040503050406030204" pitchFamily="18" charset="0"/>
              </a:rPr>
              <a:t>Đánh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giá</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và</a:t>
            </a:r>
            <a:r>
              <a:rPr lang="en-US" dirty="0" smtClean="0">
                <a:latin typeface="Cambria" panose="02040503050406030204" pitchFamily="18" charset="0"/>
                <a:ea typeface="Cambria" panose="02040503050406030204" pitchFamily="18" charset="0"/>
              </a:rPr>
              <a:t> so </a:t>
            </a:r>
            <a:r>
              <a:rPr lang="en-US" dirty="0" err="1" smtClean="0">
                <a:latin typeface="Cambria" panose="02040503050406030204" pitchFamily="18" charset="0"/>
                <a:ea typeface="Cambria" panose="02040503050406030204" pitchFamily="18" charset="0"/>
              </a:rPr>
              <a:t>sánh</a:t>
            </a:r>
            <a:endParaRPr lang="en-US" dirty="0" smtClean="0">
              <a:latin typeface="Cambria" panose="02040503050406030204" pitchFamily="18" charset="0"/>
              <a:ea typeface="Cambria" panose="02040503050406030204" pitchFamily="18" charset="0"/>
            </a:endParaRPr>
          </a:p>
          <a:p>
            <a:pPr marL="457200" lvl="0" indent="-368300" algn="l" rtl="0">
              <a:spcBef>
                <a:spcPts val="0"/>
              </a:spcBef>
              <a:spcAft>
                <a:spcPts val="0"/>
              </a:spcAft>
              <a:buSzPts val="2200"/>
              <a:buFont typeface="Arial"/>
              <a:buChar char="●"/>
            </a:pPr>
            <a:r>
              <a:rPr lang="en-US" dirty="0" smtClean="0">
                <a:latin typeface="Cambria" panose="02040503050406030204" pitchFamily="18" charset="0"/>
                <a:ea typeface="Cambria" panose="02040503050406030204" pitchFamily="18" charset="0"/>
              </a:rPr>
              <a:t>Demo</a:t>
            </a:r>
            <a:endParaRPr dirty="0">
              <a:latin typeface="Cambria" panose="02040503050406030204" pitchFamily="18" charset="0"/>
              <a:ea typeface="Cambria" panose="02040503050406030204" pitchFamily="18" charset="0"/>
            </a:endParaRPr>
          </a:p>
          <a:p>
            <a:pPr marL="457200" lvl="0" indent="0" algn="l" rtl="0">
              <a:spcBef>
                <a:spcPts val="1600"/>
              </a:spcBef>
              <a:spcAft>
                <a:spcPts val="0"/>
              </a:spcAft>
              <a:buNone/>
            </a:pPr>
            <a:endParaRPr dirty="0">
              <a:latin typeface="Cambria" panose="02040503050406030204" pitchFamily="18" charset="0"/>
              <a:ea typeface="Cambria" panose="02040503050406030204" pitchFamily="18" charset="0"/>
            </a:endParaRPr>
          </a:p>
          <a:p>
            <a:pPr marL="457200" lvl="0" indent="0" algn="l" rtl="0">
              <a:spcBef>
                <a:spcPts val="1600"/>
              </a:spcBef>
              <a:spcAft>
                <a:spcPts val="0"/>
              </a:spcAft>
              <a:buNone/>
            </a:pPr>
            <a:endParaRPr dirty="0">
              <a:latin typeface="Cambria" panose="02040503050406030204" pitchFamily="18" charset="0"/>
              <a:ea typeface="Cambria" panose="02040503050406030204" pitchFamily="18" charset="0"/>
            </a:endParaRPr>
          </a:p>
          <a:p>
            <a:pPr marL="457200" lvl="0" indent="0" algn="l" rtl="0">
              <a:spcBef>
                <a:spcPts val="1600"/>
              </a:spcBef>
              <a:spcAft>
                <a:spcPts val="0"/>
              </a:spcAft>
              <a:buNone/>
            </a:pPr>
            <a:endParaRPr dirty="0">
              <a:latin typeface="Cambria" panose="02040503050406030204" pitchFamily="18" charset="0"/>
              <a:ea typeface="Cambria" panose="02040503050406030204" pitchFamily="18" charset="0"/>
            </a:endParaRPr>
          </a:p>
          <a:p>
            <a:pPr marL="914400" lvl="0" indent="0" algn="l" rtl="0">
              <a:spcBef>
                <a:spcPts val="1600"/>
              </a:spcBef>
              <a:spcAft>
                <a:spcPts val="1600"/>
              </a:spcAft>
              <a:buNone/>
            </a:pPr>
            <a:endParaRPr sz="1800" dirty="0">
              <a:latin typeface="Cambria" panose="02040503050406030204" pitchFamily="18" charset="0"/>
              <a:ea typeface="Cambria" panose="02040503050406030204" pitchFamily="18" charset="0"/>
            </a:endParaRPr>
          </a:p>
        </p:txBody>
      </p:sp>
      <p:sp>
        <p:nvSpPr>
          <p:cNvPr id="4" name="Rectangle 3"/>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71900" y="0"/>
            <a:ext cx="8222100" cy="728400"/>
          </a:xfrm>
          <a:prstGeom prst="rect">
            <a:avLst/>
          </a:prstGeom>
        </p:spPr>
        <p:txBody>
          <a:bodyPr spcFirstLastPara="1" wrap="square" lIns="91425" tIns="91425" rIns="91425" bIns="91425" anchor="ctr" anchorCtr="0">
            <a:noAutofit/>
          </a:bodyPr>
          <a:lstStyle/>
          <a:p>
            <a:pPr lvl="0"/>
            <a:r>
              <a:rPr lang="en" b="1" dirty="0" smtClean="0"/>
              <a:t>Tài liệu tham khảo</a:t>
            </a:r>
            <a:endParaRPr dirty="0"/>
          </a:p>
        </p:txBody>
      </p:sp>
      <p:sp>
        <p:nvSpPr>
          <p:cNvPr id="3" name="TextBox 2"/>
          <p:cNvSpPr txBox="1"/>
          <p:nvPr/>
        </p:nvSpPr>
        <p:spPr>
          <a:xfrm>
            <a:off x="239151" y="1209822"/>
            <a:ext cx="8454849" cy="2893100"/>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[1] </a:t>
            </a:r>
            <a:r>
              <a:rPr lang="en-US" dirty="0">
                <a:latin typeface="Cambria" panose="02040503050406030204" pitchFamily="18" charset="0"/>
                <a:ea typeface="Cambria" panose="02040503050406030204" pitchFamily="18" charset="0"/>
              </a:rPr>
              <a:t>Q. Zhu, J. Mai and L. Shao, "A Fast Single Image Haze Removal Algorithm Using Color Attenuation Prior," in </a:t>
            </a:r>
            <a:r>
              <a:rPr lang="en-US" i="1" dirty="0">
                <a:latin typeface="Cambria" panose="02040503050406030204" pitchFamily="18" charset="0"/>
                <a:ea typeface="Cambria" panose="02040503050406030204" pitchFamily="18" charset="0"/>
              </a:rPr>
              <a:t>IEEE Transactions on Image Processing</a:t>
            </a:r>
            <a:r>
              <a:rPr lang="en-US" dirty="0">
                <a:latin typeface="Cambria" panose="02040503050406030204" pitchFamily="18" charset="0"/>
                <a:ea typeface="Cambria" panose="02040503050406030204" pitchFamily="18" charset="0"/>
              </a:rPr>
              <a:t>, vol. 24, no. 11, pp. 3522-3533, Nov. 2015, </a:t>
            </a:r>
            <a:r>
              <a:rPr lang="en-US" dirty="0" err="1">
                <a:latin typeface="Cambria" panose="02040503050406030204" pitchFamily="18" charset="0"/>
                <a:ea typeface="Cambria" panose="02040503050406030204" pitchFamily="18" charset="0"/>
              </a:rPr>
              <a:t>doi</a:t>
            </a:r>
            <a:r>
              <a:rPr lang="en-US" dirty="0">
                <a:latin typeface="Cambria" panose="02040503050406030204" pitchFamily="18" charset="0"/>
                <a:ea typeface="Cambria" panose="02040503050406030204" pitchFamily="18" charset="0"/>
              </a:rPr>
              <a:t>: 10.1109/TIP.2015.2446191</a:t>
            </a:r>
            <a:r>
              <a:rPr lang="en-US" dirty="0" smtClean="0">
                <a:latin typeface="Cambria" panose="02040503050406030204" pitchFamily="18" charset="0"/>
                <a:ea typeface="Cambria" panose="02040503050406030204" pitchFamily="18" charset="0"/>
              </a:rPr>
              <a:t>.</a:t>
            </a:r>
          </a:p>
          <a:p>
            <a:endParaRPr lang="en-US"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[2] </a:t>
            </a:r>
            <a:r>
              <a:rPr lang="en-US" dirty="0" err="1">
                <a:latin typeface="Cambria" panose="02040503050406030204" pitchFamily="18" charset="0"/>
                <a:ea typeface="Cambria" panose="02040503050406030204" pitchFamily="18" charset="0"/>
              </a:rPr>
              <a:t>Kaiming</a:t>
            </a:r>
            <a:r>
              <a:rPr lang="en-US" dirty="0">
                <a:latin typeface="Cambria" panose="02040503050406030204" pitchFamily="18" charset="0"/>
                <a:ea typeface="Cambria" panose="02040503050406030204" pitchFamily="18" charset="0"/>
              </a:rPr>
              <a:t> He, Jian Sun and </a:t>
            </a:r>
            <a:r>
              <a:rPr lang="en-US" dirty="0" err="1">
                <a:latin typeface="Cambria" panose="02040503050406030204" pitchFamily="18" charset="0"/>
                <a:ea typeface="Cambria" panose="02040503050406030204" pitchFamily="18" charset="0"/>
              </a:rPr>
              <a:t>Xiaoou</a:t>
            </a:r>
            <a:r>
              <a:rPr lang="en-US" dirty="0">
                <a:latin typeface="Cambria" panose="02040503050406030204" pitchFamily="18" charset="0"/>
                <a:ea typeface="Cambria" panose="02040503050406030204" pitchFamily="18" charset="0"/>
              </a:rPr>
              <a:t> Tang, "Single image haze removal using dark channel prior," </a:t>
            </a:r>
            <a:r>
              <a:rPr lang="en-US" i="1" dirty="0">
                <a:latin typeface="Cambria" panose="02040503050406030204" pitchFamily="18" charset="0"/>
                <a:ea typeface="Cambria" panose="02040503050406030204" pitchFamily="18" charset="0"/>
              </a:rPr>
              <a:t>2009 IEEE Conference on Computer Vision and Pattern Recognition</a:t>
            </a:r>
            <a:r>
              <a:rPr lang="en-US" dirty="0">
                <a:latin typeface="Cambria" panose="02040503050406030204" pitchFamily="18" charset="0"/>
                <a:ea typeface="Cambria" panose="02040503050406030204" pitchFamily="18" charset="0"/>
              </a:rPr>
              <a:t>, Miami, FL, 2009, pp. 1956-1963, </a:t>
            </a:r>
            <a:r>
              <a:rPr lang="en-US" dirty="0" err="1">
                <a:latin typeface="Cambria" panose="02040503050406030204" pitchFamily="18" charset="0"/>
                <a:ea typeface="Cambria" panose="02040503050406030204" pitchFamily="18" charset="0"/>
              </a:rPr>
              <a:t>doi</a:t>
            </a:r>
            <a:r>
              <a:rPr lang="en-US" dirty="0">
                <a:latin typeface="Cambria" panose="02040503050406030204" pitchFamily="18" charset="0"/>
                <a:ea typeface="Cambria" panose="02040503050406030204" pitchFamily="18" charset="0"/>
              </a:rPr>
              <a:t>: 10.1109/CVPR.2009.5206515.</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[3]</a:t>
            </a:r>
            <a:r>
              <a:rPr lang="en-US" dirty="0">
                <a:latin typeface="Cambria" panose="02040503050406030204" pitchFamily="18" charset="0"/>
                <a:ea typeface="Cambria" panose="02040503050406030204" pitchFamily="18" charset="0"/>
              </a:rPr>
              <a:t> K. Tang, J. Yang and J. Wang, "Investigating haze-relevant features in a learning framework for image </a:t>
            </a:r>
            <a:r>
              <a:rPr lang="en-US" dirty="0" err="1">
                <a:latin typeface="Cambria" panose="02040503050406030204" pitchFamily="18" charset="0"/>
                <a:ea typeface="Cambria" panose="02040503050406030204" pitchFamily="18" charset="0"/>
              </a:rPr>
              <a:t>dehazing</a:t>
            </a:r>
            <a:r>
              <a:rPr lang="en-US" dirty="0">
                <a:latin typeface="Cambria" panose="02040503050406030204" pitchFamily="18" charset="0"/>
                <a:ea typeface="Cambria" panose="02040503050406030204" pitchFamily="18" charset="0"/>
              </a:rPr>
              <a:t>", </a:t>
            </a:r>
            <a:r>
              <a:rPr lang="en-US" i="1" dirty="0">
                <a:latin typeface="Cambria" panose="02040503050406030204" pitchFamily="18" charset="0"/>
                <a:ea typeface="Cambria" panose="02040503050406030204" pitchFamily="18" charset="0"/>
              </a:rPr>
              <a:t>Proc. IEEE Conf. </a:t>
            </a:r>
            <a:r>
              <a:rPr lang="en-US" i="1" dirty="0" err="1">
                <a:latin typeface="Cambria" panose="02040503050406030204" pitchFamily="18" charset="0"/>
                <a:ea typeface="Cambria" panose="02040503050406030204" pitchFamily="18" charset="0"/>
              </a:rPr>
              <a:t>Comput</a:t>
            </a:r>
            <a:r>
              <a:rPr lang="en-US" i="1" dirty="0">
                <a:latin typeface="Cambria" panose="02040503050406030204" pitchFamily="18" charset="0"/>
                <a:ea typeface="Cambria" panose="02040503050406030204" pitchFamily="18" charset="0"/>
              </a:rPr>
              <a:t>. Vis. Pattern </a:t>
            </a:r>
            <a:r>
              <a:rPr lang="en-US" i="1" dirty="0" err="1">
                <a:latin typeface="Cambria" panose="02040503050406030204" pitchFamily="18" charset="0"/>
                <a:ea typeface="Cambria" panose="02040503050406030204" pitchFamily="18" charset="0"/>
              </a:rPr>
              <a:t>Recognit</a:t>
            </a:r>
            <a:r>
              <a:rPr lang="en-US" i="1" dirty="0">
                <a:latin typeface="Cambria" panose="02040503050406030204" pitchFamily="18" charset="0"/>
                <a:ea typeface="Cambria" panose="02040503050406030204" pitchFamily="18" charset="0"/>
              </a:rPr>
              <a:t>. (CVPR)</a:t>
            </a:r>
            <a:r>
              <a:rPr lang="en-US" dirty="0">
                <a:latin typeface="Cambria" panose="02040503050406030204" pitchFamily="18" charset="0"/>
                <a:ea typeface="Cambria" panose="02040503050406030204" pitchFamily="18" charset="0"/>
              </a:rPr>
              <a:t>, pp. 2995-3002, Jun. 2014</a:t>
            </a:r>
            <a:r>
              <a:rPr lang="en-US" dirty="0" smtClean="0">
                <a:latin typeface="Cambria" panose="02040503050406030204" pitchFamily="18" charset="0"/>
                <a:ea typeface="Cambria" panose="02040503050406030204" pitchFamily="18" charset="0"/>
              </a:rPr>
              <a:t>.</a:t>
            </a:r>
          </a:p>
          <a:p>
            <a:endParaRPr lang="en-US" dirty="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[4] Ngo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Dat</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Gi</a:t>
            </a:r>
            <a:r>
              <a:rPr lang="en-US" dirty="0">
                <a:latin typeface="Cambria" panose="02040503050406030204" pitchFamily="18" charset="0"/>
                <a:ea typeface="Cambria" panose="02040503050406030204" pitchFamily="18" charset="0"/>
              </a:rPr>
              <a:t>-Dong Lee, and </a:t>
            </a:r>
            <a:r>
              <a:rPr lang="en-US" dirty="0" err="1">
                <a:latin typeface="Cambria" panose="02040503050406030204" pitchFamily="18" charset="0"/>
                <a:ea typeface="Cambria" panose="02040503050406030204" pitchFamily="18" charset="0"/>
              </a:rPr>
              <a:t>Bongsoon</a:t>
            </a:r>
            <a:r>
              <a:rPr lang="en-US" dirty="0">
                <a:latin typeface="Cambria" panose="02040503050406030204" pitchFamily="18" charset="0"/>
                <a:ea typeface="Cambria" panose="02040503050406030204" pitchFamily="18" charset="0"/>
              </a:rPr>
              <a:t> Kang. 2019. "Improved Color Attenuation Prior for Single-Image Haze Removal" </a:t>
            </a:r>
            <a:r>
              <a:rPr lang="en-US" i="1" dirty="0">
                <a:latin typeface="Cambria" panose="02040503050406030204" pitchFamily="18" charset="0"/>
                <a:ea typeface="Cambria" panose="02040503050406030204" pitchFamily="18" charset="0"/>
              </a:rPr>
              <a:t>Applied Sciences</a:t>
            </a:r>
            <a:r>
              <a:rPr lang="en-US" dirty="0">
                <a:latin typeface="Cambria" panose="02040503050406030204" pitchFamily="18" charset="0"/>
                <a:ea typeface="Cambria" panose="02040503050406030204" pitchFamily="18" charset="0"/>
              </a:rPr>
              <a:t> 9, no. 19: 4011. https://doi.org/10.3390/app9194011</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467984" y="2019834"/>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t>Thanks for listening</a:t>
            </a:r>
            <a:endParaRPr b="1" dirty="0"/>
          </a:p>
        </p:txBody>
      </p:sp>
    </p:spTree>
    <p:extLst>
      <p:ext uri="{BB962C8B-B14F-4D97-AF65-F5344CB8AC3E}">
        <p14:creationId xmlns:p14="http://schemas.microsoft.com/office/powerpoint/2010/main" val="443822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Đặt vấn đề</a:t>
            </a:r>
            <a:endParaRPr dirty="0"/>
          </a:p>
        </p:txBody>
      </p:sp>
      <p:pic>
        <p:nvPicPr>
          <p:cNvPr id="3" name="Picture 2"/>
          <p:cNvPicPr>
            <a:picLocks noChangeAspect="1"/>
          </p:cNvPicPr>
          <p:nvPr/>
        </p:nvPicPr>
        <p:blipFill>
          <a:blip r:embed="rId3"/>
          <a:stretch>
            <a:fillRect/>
          </a:stretch>
        </p:blipFill>
        <p:spPr>
          <a:xfrm>
            <a:off x="57630" y="1357623"/>
            <a:ext cx="3199503" cy="1239934"/>
          </a:xfrm>
          <a:prstGeom prst="rect">
            <a:avLst/>
          </a:prstGeom>
        </p:spPr>
      </p:pic>
      <p:sp>
        <p:nvSpPr>
          <p:cNvPr id="4" name="TextBox 3"/>
          <p:cNvSpPr txBox="1"/>
          <p:nvPr/>
        </p:nvSpPr>
        <p:spPr>
          <a:xfrm>
            <a:off x="774235" y="3268780"/>
            <a:ext cx="7642249" cy="1169551"/>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(a) </a:t>
            </a:r>
            <a:r>
              <a:rPr lang="en-US" dirty="0" err="1" smtClean="0">
                <a:latin typeface="Cambria" panose="02040503050406030204" pitchFamily="18" charset="0"/>
                <a:ea typeface="Cambria" panose="02040503050406030204" pitchFamily="18" charset="0"/>
              </a:rPr>
              <a:t>Hiệu</a:t>
            </a:r>
            <a:r>
              <a:rPr lang="en-US" dirty="0" smtClean="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ứ</a:t>
            </a:r>
            <a:r>
              <a:rPr lang="en-US" dirty="0" err="1" smtClean="0">
                <a:latin typeface="Cambria" panose="02040503050406030204" pitchFamily="18" charset="0"/>
                <a:ea typeface="Cambria" panose="02040503050406030204" pitchFamily="18" charset="0"/>
              </a:rPr>
              <a:t>ng</a:t>
            </a:r>
            <a:r>
              <a:rPr lang="en-US" dirty="0" smtClean="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a:t>
            </a:r>
            <a:r>
              <a:rPr lang="en-US" dirty="0" err="1" smtClean="0">
                <a:latin typeface="Cambria" panose="02040503050406030204" pitchFamily="18" charset="0"/>
                <a:ea typeface="Cambria" panose="02040503050406030204" pitchFamily="18" charset="0"/>
              </a:rPr>
              <a:t>iêu</a:t>
            </a:r>
            <a:r>
              <a:rPr lang="en-US" dirty="0" smtClean="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a:t>
            </a:r>
            <a:r>
              <a:rPr lang="en-US" dirty="0" err="1" smtClean="0">
                <a:latin typeface="Cambria" panose="02040503050406030204" pitchFamily="18" charset="0"/>
                <a:ea typeface="Cambria" panose="02040503050406030204" pitchFamily="18" charset="0"/>
              </a:rPr>
              <a:t>ực</a:t>
            </a:r>
            <a:r>
              <a:rPr lang="en-US" dirty="0" smtClean="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a:t>
            </a:r>
            <a:r>
              <a:rPr lang="en-US" dirty="0" err="1" smtClean="0">
                <a:latin typeface="Cambria" panose="02040503050406030204" pitchFamily="18" charset="0"/>
                <a:ea typeface="Cambria" panose="02040503050406030204" pitchFamily="18" charset="0"/>
              </a:rPr>
              <a:t>rong</a:t>
            </a:r>
            <a:r>
              <a:rPr lang="en-US" dirty="0" smtClean="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a:t>
            </a:r>
            <a:r>
              <a:rPr lang="en-US" dirty="0" err="1" smtClean="0">
                <a:latin typeface="Cambria" panose="02040503050406030204" pitchFamily="18" charset="0"/>
                <a:ea typeface="Cambria" panose="02040503050406030204" pitchFamily="18" charset="0"/>
              </a:rPr>
              <a:t>iao</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thông</a:t>
            </a:r>
            <a:r>
              <a:rPr lang="en-US" dirty="0" smtClean="0">
                <a:latin typeface="Cambria" panose="02040503050406030204" pitchFamily="18" charset="0"/>
                <a:ea typeface="Cambria" panose="02040503050406030204" pitchFamily="18" charset="0"/>
              </a:rPr>
              <a:t>, (b) </a:t>
            </a:r>
            <a:r>
              <a:rPr lang="en-US" dirty="0" err="1" smtClean="0">
                <a:latin typeface="Cambria" panose="02040503050406030204" pitchFamily="18" charset="0"/>
                <a:ea typeface="Cambria" panose="02040503050406030204" pitchFamily="18" charset="0"/>
              </a:rPr>
              <a:t>Tác</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động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đến</a:t>
            </a:r>
            <a:r>
              <a:rPr lang="en-US" dirty="0" smtClean="0">
                <a:latin typeface="Cambria" panose="02040503050406030204" pitchFamily="18" charset="0"/>
                <a:ea typeface="Cambria" panose="02040503050406030204" pitchFamily="18" charset="0"/>
              </a:rPr>
              <a:t> an </a:t>
            </a:r>
            <a:r>
              <a:rPr lang="en-US" dirty="0" err="1" smtClean="0">
                <a:latin typeface="Cambria" panose="02040503050406030204" pitchFamily="18" charset="0"/>
                <a:ea typeface="Cambria" panose="02040503050406030204" pitchFamily="18" charset="0"/>
              </a:rPr>
              <a:t>ninh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và</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giám</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sát</a:t>
            </a:r>
            <a:r>
              <a:rPr lang="en-US" dirty="0" smtClean="0">
                <a:latin typeface="Cambria" panose="02040503050406030204" pitchFamily="18" charset="0"/>
                <a:ea typeface="Cambria" panose="02040503050406030204" pitchFamily="18" charset="0"/>
              </a:rPr>
              <a:t>, (c) </a:t>
            </a:r>
            <a:r>
              <a:rPr lang="en-US" dirty="0" err="1" smtClean="0">
                <a:latin typeface="Cambria" panose="02040503050406030204" pitchFamily="18" charset="0"/>
                <a:ea typeface="Cambria" panose="02040503050406030204" pitchFamily="18" charset="0"/>
              </a:rPr>
              <a:t>Ảnh</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hưởng</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đến</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nhiếp</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ảnh</a:t>
            </a:r>
            <a:endParaRPr lang="en-US" dirty="0" smtClean="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285750" indent="-285750">
              <a:buFontTx/>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1026" name="Picture 2" descr="File:Grand Canyon haze.jpe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916" y="1357623"/>
            <a:ext cx="2006084" cy="1239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e eufy cam has suddenly gone &quot;foggy&quot; - Questions &amp; Answers - Anker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49" y="1364519"/>
            <a:ext cx="2668603" cy="1233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56044" y="2716365"/>
            <a:ext cx="402674" cy="307777"/>
          </a:xfrm>
          <a:prstGeom prst="rect">
            <a:avLst/>
          </a:prstGeom>
          <a:noFill/>
        </p:spPr>
        <p:txBody>
          <a:bodyPr wrap="none" rtlCol="0">
            <a:spAutoFit/>
          </a:bodyPr>
          <a:lstStyle/>
          <a:p>
            <a:r>
              <a:rPr lang="en-US" dirty="0" smtClean="0"/>
              <a:t>(a)</a:t>
            </a:r>
            <a:endParaRPr lang="en-US" dirty="0"/>
          </a:p>
        </p:txBody>
      </p:sp>
      <p:sp>
        <p:nvSpPr>
          <p:cNvPr id="10" name="TextBox 9"/>
          <p:cNvSpPr txBox="1"/>
          <p:nvPr/>
        </p:nvSpPr>
        <p:spPr>
          <a:xfrm>
            <a:off x="4595360" y="2716364"/>
            <a:ext cx="402674" cy="307777"/>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7489621" y="2716365"/>
            <a:ext cx="402674" cy="307777"/>
          </a:xfrm>
          <a:prstGeom prst="rect">
            <a:avLst/>
          </a:prstGeom>
          <a:noFill/>
        </p:spPr>
        <p:txBody>
          <a:bodyPr wrap="none" rtlCol="0">
            <a:spAutoFit/>
          </a:bodyPr>
          <a:lstStyle/>
          <a:p>
            <a:r>
              <a:rPr lang="en-US" dirty="0" smtClean="0"/>
              <a:t>(c)</a:t>
            </a:r>
            <a:endParaRPr lang="en-US" dirty="0"/>
          </a:p>
        </p:txBody>
      </p:sp>
      <p:sp>
        <p:nvSpPr>
          <p:cNvPr id="2" name="Rectangle 1"/>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045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Atmospheric Scattering Model</a:t>
            </a:r>
            <a:endParaRPr dirty="0"/>
          </a:p>
        </p:txBody>
      </p:sp>
      <p:sp>
        <p:nvSpPr>
          <p:cNvPr id="5" name="AutoShape 6" descr="Atmospheric light scattering model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2618187" y="822066"/>
            <a:ext cx="3929526" cy="219873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411375" y="3270249"/>
                <a:ext cx="32575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fr-FR" b="1" i="1">
                          <a:latin typeface="Times New Roman" panose="02020603050405020304" pitchFamily="18" charset="0"/>
                          <a:cs typeface="Times New Roman" panose="02020603050405020304" pitchFamily="18" charset="0"/>
                        </a:rPr>
                        <m:t>I</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J</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t</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A</m:t>
                      </m:r>
                      <m:r>
                        <m:rPr>
                          <m:nor/>
                        </m:rPr>
                        <a:rPr lang="fr-FR" i="1">
                          <a:latin typeface="Times New Roman" panose="02020603050405020304" pitchFamily="18" charset="0"/>
                          <a:cs typeface="Times New Roman" panose="02020603050405020304" pitchFamily="18" charset="0"/>
                        </a:rPr>
                        <m:t>(1−</m:t>
                      </m:r>
                      <m:r>
                        <m:rPr>
                          <m:nor/>
                        </m:rPr>
                        <a:rPr lang="fr-FR" b="1" i="1">
                          <a:latin typeface="Times New Roman" panose="02020603050405020304" pitchFamily="18" charset="0"/>
                          <a:cs typeface="Times New Roman" panose="02020603050405020304" pitchFamily="18" charset="0"/>
                        </a:rPr>
                        <m:t>t</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oMath>
                  </m:oMathPara>
                </a14:m>
                <a:endParaRPr lang="en-US" i="1" dirty="0" smtClean="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11375" y="3270249"/>
                <a:ext cx="3257550" cy="215444"/>
              </a:xfrm>
              <a:prstGeom prst="rect">
                <a:avLst/>
              </a:prstGeom>
              <a:blipFill>
                <a:blip r:embed="rId4"/>
                <a:stretch>
                  <a:fillRect b="-33333"/>
                </a:stretch>
              </a:blipFill>
            </p:spPr>
            <p:txBody>
              <a:bodyPr/>
              <a:lstStyle/>
              <a:p>
                <a:r>
                  <a:rPr lang="en-US">
                    <a:noFill/>
                  </a:rPr>
                  <a:t> </a:t>
                </a:r>
              </a:p>
            </p:txBody>
          </p:sp>
        </mc:Fallback>
      </mc:AlternateContent>
      <p:sp>
        <p:nvSpPr>
          <p:cNvPr id="9" name="Rectangle 8"/>
          <p:cNvSpPr/>
          <p:nvPr/>
        </p:nvSpPr>
        <p:spPr>
          <a:xfrm>
            <a:off x="307975" y="3224083"/>
            <a:ext cx="3590925" cy="523220"/>
          </a:xfrm>
          <a:prstGeom prst="rect">
            <a:avLst/>
          </a:prstGeom>
        </p:spPr>
        <p:txBody>
          <a:bodyPr wrap="square">
            <a:spAutoFit/>
          </a:bodyPr>
          <a:lstStyle/>
          <a:p>
            <a:r>
              <a:rPr lang="en-US" dirty="0" smtClean="0">
                <a:solidFill>
                  <a:srgbClr val="333333"/>
                </a:solidFill>
                <a:latin typeface="Georgia" panose="02040502050405020303" pitchFamily="18" charset="0"/>
              </a:rPr>
              <a:t>ATMOSPHERIC SCATTERING MODEL</a:t>
            </a:r>
          </a:p>
          <a:p>
            <a:pPr algn="ctr"/>
            <a:r>
              <a:rPr lang="en-US" dirty="0" smtClean="0">
                <a:solidFill>
                  <a:srgbClr val="333333"/>
                </a:solidFill>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McCartney)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393434" y="3916071"/>
                <a:ext cx="1293431" cy="316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i="1" smtClean="0">
                          <a:latin typeface="Times New Roman" panose="02020603050405020304" pitchFamily="18" charset="0"/>
                          <a:cs typeface="Times New Roman" panose="02020603050405020304" pitchFamily="18" charset="0"/>
                        </a:rPr>
                        <m:t>t</m:t>
                      </m:r>
                      <m:r>
                        <m:rPr>
                          <m:nor/>
                        </m:rPr>
                        <a:rPr lang="fr-FR" i="1" smtClean="0">
                          <a:latin typeface="Times New Roman" panose="02020603050405020304" pitchFamily="18" charset="0"/>
                          <a:cs typeface="Times New Roman" panose="02020603050405020304" pitchFamily="18" charset="0"/>
                        </a:rPr>
                        <m:t>(</m:t>
                      </m:r>
                      <m:r>
                        <m:rPr>
                          <m:nor/>
                        </m:rPr>
                        <a:rPr lang="fr-FR" i="1" smtClean="0">
                          <a:latin typeface="Times New Roman" panose="02020603050405020304" pitchFamily="18" charset="0"/>
                          <a:cs typeface="Times New Roman" panose="02020603050405020304" pitchFamily="18" charset="0"/>
                        </a:rPr>
                        <m:t>x</m:t>
                      </m:r>
                      <m:r>
                        <m:rPr>
                          <m:nor/>
                        </m:rPr>
                        <a:rPr lang="fr-FR"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 = </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b="0" i="1" smtClean="0">
                              <a:latin typeface="Cambria Math" panose="02040503050406030204" pitchFamily="18" charset="0"/>
                              <a:cs typeface="Times New Roman" panose="02020603050405020304" pitchFamily="18" charset="0"/>
                            </a:rPr>
                            <m:t>𝑑</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m:t>
                          </m:r>
                        </m:sup>
                      </m:sSup>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393434" y="3916071"/>
                <a:ext cx="1293431" cy="316690"/>
              </a:xfrm>
              <a:prstGeom prst="rect">
                <a:avLst/>
              </a:prstGeom>
              <a:blipFill>
                <a:blip r:embed="rId5"/>
                <a:stretch>
                  <a:fillRect b="-9615"/>
                </a:stretch>
              </a:blipFill>
            </p:spPr>
            <p:txBody>
              <a:bodyPr/>
              <a:lstStyle/>
              <a:p>
                <a:r>
                  <a:rPr lang="en-US">
                    <a:noFill/>
                  </a:rPr>
                  <a:t> </a:t>
                </a:r>
              </a:p>
            </p:txBody>
          </p:sp>
        </mc:Fallback>
      </mc:AlternateContent>
      <p:sp>
        <p:nvSpPr>
          <p:cNvPr id="10" name="Rectangle 9"/>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052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Atmospheric Scattering Model</a:t>
            </a:r>
            <a:endParaRPr dirty="0"/>
          </a:p>
        </p:txBody>
      </p:sp>
      <p:sp>
        <p:nvSpPr>
          <p:cNvPr id="5" name="AutoShape 6" descr="Atmospheric light scattering model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 name="TextBox 7"/>
              <p:cNvSpPr txBox="1"/>
              <p:nvPr/>
            </p:nvSpPr>
            <p:spPr>
              <a:xfrm>
                <a:off x="2882900" y="1152182"/>
                <a:ext cx="32575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fr-FR" b="1" i="1">
                          <a:latin typeface="Times New Roman" panose="02020603050405020304" pitchFamily="18" charset="0"/>
                          <a:cs typeface="Times New Roman" panose="02020603050405020304" pitchFamily="18" charset="0"/>
                        </a:rPr>
                        <m:t>I</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J</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t</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r>
                        <m:rPr>
                          <m:nor/>
                        </m:rPr>
                        <a:rPr lang="fr-FR" b="1" i="1">
                          <a:latin typeface="Times New Roman" panose="02020603050405020304" pitchFamily="18" charset="0"/>
                          <a:cs typeface="Times New Roman" panose="02020603050405020304" pitchFamily="18" charset="0"/>
                        </a:rPr>
                        <m:t>A</m:t>
                      </m:r>
                      <m:r>
                        <m:rPr>
                          <m:nor/>
                        </m:rPr>
                        <a:rPr lang="fr-FR" i="1">
                          <a:latin typeface="Times New Roman" panose="02020603050405020304" pitchFamily="18" charset="0"/>
                          <a:cs typeface="Times New Roman" panose="02020603050405020304" pitchFamily="18" charset="0"/>
                        </a:rPr>
                        <m:t>(1−</m:t>
                      </m:r>
                      <m:r>
                        <m:rPr>
                          <m:nor/>
                        </m:rPr>
                        <a:rPr lang="fr-FR" b="1" i="1">
                          <a:latin typeface="Times New Roman" panose="02020603050405020304" pitchFamily="18" charset="0"/>
                          <a:cs typeface="Times New Roman" panose="02020603050405020304" pitchFamily="18" charset="0"/>
                        </a:rPr>
                        <m:t>t</m:t>
                      </m:r>
                      <m:r>
                        <m:rPr>
                          <m:nor/>
                        </m:rPr>
                        <a:rPr lang="fr-FR" i="1">
                          <a:latin typeface="Times New Roman" panose="02020603050405020304" pitchFamily="18" charset="0"/>
                          <a:cs typeface="Times New Roman" panose="02020603050405020304" pitchFamily="18" charset="0"/>
                        </a:rPr>
                        <m:t>(</m:t>
                      </m:r>
                      <m:r>
                        <m:rPr>
                          <m:nor/>
                        </m:rPr>
                        <a:rPr lang="fr-FR" i="1">
                          <a:latin typeface="Times New Roman" panose="02020603050405020304" pitchFamily="18" charset="0"/>
                          <a:cs typeface="Times New Roman" panose="02020603050405020304" pitchFamily="18" charset="0"/>
                        </a:rPr>
                        <m:t>x</m:t>
                      </m:r>
                      <m:r>
                        <m:rPr>
                          <m:nor/>
                        </m:rPr>
                        <a:rPr lang="fr-FR" i="1">
                          <a:latin typeface="Times New Roman" panose="02020603050405020304" pitchFamily="18" charset="0"/>
                          <a:cs typeface="Times New Roman" panose="02020603050405020304" pitchFamily="18" charset="0"/>
                        </a:rPr>
                        <m:t>))</m:t>
                      </m:r>
                    </m:oMath>
                  </m:oMathPara>
                </a14:m>
                <a:endParaRPr lang="en-US" i="1" dirty="0" smtClean="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2900" y="1152182"/>
                <a:ext cx="3257550" cy="215444"/>
              </a:xfrm>
              <a:prstGeom prst="rect">
                <a:avLst/>
              </a:prstGeom>
              <a:blipFill>
                <a:blip r:embed="rId3"/>
                <a:stretch>
                  <a:fillRect b="-37143"/>
                </a:stretch>
              </a:blipFill>
            </p:spPr>
            <p:txBody>
              <a:bodyPr/>
              <a:lstStyle/>
              <a:p>
                <a:r>
                  <a:rPr lang="en-US">
                    <a:noFill/>
                  </a:rPr>
                  <a:t> </a:t>
                </a:r>
              </a:p>
            </p:txBody>
          </p:sp>
        </mc:Fallback>
      </mc:AlternateContent>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900" y="1612671"/>
            <a:ext cx="1651000" cy="24765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450" y="1612671"/>
            <a:ext cx="1651000" cy="24765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4167" y="1612671"/>
            <a:ext cx="1651000" cy="2476500"/>
          </a:xfrm>
          <a:prstGeom prst="rect">
            <a:avLst/>
          </a:prstGeom>
        </p:spPr>
      </p:pic>
      <p:cxnSp>
        <p:nvCxnSpPr>
          <p:cNvPr id="18" name="Straight Arrow Connector 17"/>
          <p:cNvCxnSpPr>
            <a:endCxn id="14" idx="0"/>
          </p:cNvCxnSpPr>
          <p:nvPr/>
        </p:nvCxnSpPr>
        <p:spPr>
          <a:xfrm flipH="1">
            <a:off x="2057400" y="1377493"/>
            <a:ext cx="1587500" cy="23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0"/>
          </p:cNvCxnSpPr>
          <p:nvPr/>
        </p:nvCxnSpPr>
        <p:spPr>
          <a:xfrm>
            <a:off x="4178300" y="1377493"/>
            <a:ext cx="404650" cy="23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6" idx="0"/>
          </p:cNvCxnSpPr>
          <p:nvPr/>
        </p:nvCxnSpPr>
        <p:spPr>
          <a:xfrm>
            <a:off x="5143500" y="1367626"/>
            <a:ext cx="1986167" cy="245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339850" y="1682750"/>
            <a:ext cx="102108" cy="76200"/>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Straight Arrow Connector 26"/>
          <p:cNvCxnSpPr>
            <a:stCxn id="25" idx="0"/>
          </p:cNvCxnSpPr>
          <p:nvPr/>
        </p:nvCxnSpPr>
        <p:spPr>
          <a:xfrm flipV="1">
            <a:off x="1390904" y="1259904"/>
            <a:ext cx="355346" cy="42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31900" y="1015212"/>
            <a:ext cx="1587500" cy="261610"/>
          </a:xfrm>
          <a:prstGeom prst="rect">
            <a:avLst/>
          </a:prstGeom>
          <a:noFill/>
        </p:spPr>
        <p:txBody>
          <a:bodyPr wrap="square" rtlCol="0">
            <a:spAutoFit/>
          </a:bodyPr>
          <a:lstStyle/>
          <a:p>
            <a:r>
              <a:rPr lang="en-US" sz="1050" dirty="0" smtClean="0"/>
              <a:t>Atmospheric light</a:t>
            </a:r>
            <a:endParaRPr lang="en-US" sz="1050" dirty="0"/>
          </a:p>
        </p:txBody>
      </p:sp>
      <p:cxnSp>
        <p:nvCxnSpPr>
          <p:cNvPr id="30" name="Straight Arrow Connector 29"/>
          <p:cNvCxnSpPr/>
          <p:nvPr/>
        </p:nvCxnSpPr>
        <p:spPr>
          <a:xfrm flipV="1">
            <a:off x="4794250" y="1018730"/>
            <a:ext cx="1422400" cy="164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a:stretch>
            <a:fillRect/>
          </a:stretch>
        </p:blipFill>
        <p:spPr>
          <a:xfrm>
            <a:off x="6216650" y="924593"/>
            <a:ext cx="200053" cy="142895"/>
          </a:xfrm>
          <a:prstGeom prst="rect">
            <a:avLst/>
          </a:prstGeom>
        </p:spPr>
      </p:pic>
      <p:sp>
        <p:nvSpPr>
          <p:cNvPr id="33" name="TextBox 32"/>
          <p:cNvSpPr txBox="1"/>
          <p:nvPr/>
        </p:nvSpPr>
        <p:spPr>
          <a:xfrm>
            <a:off x="6413528" y="864546"/>
            <a:ext cx="1587500" cy="261610"/>
          </a:xfrm>
          <a:prstGeom prst="rect">
            <a:avLst/>
          </a:prstGeom>
          <a:noFill/>
        </p:spPr>
        <p:txBody>
          <a:bodyPr wrap="square" rtlCol="0">
            <a:spAutoFit/>
          </a:bodyPr>
          <a:lstStyle/>
          <a:p>
            <a:r>
              <a:rPr lang="en-US" sz="1050" dirty="0" smtClean="0"/>
              <a:t>Atmospheric light</a:t>
            </a:r>
            <a:endParaRPr lang="en-US" sz="1050" dirty="0"/>
          </a:p>
        </p:txBody>
      </p:sp>
      <mc:AlternateContent xmlns:mc="http://schemas.openxmlformats.org/markup-compatibility/2006" xmlns:a14="http://schemas.microsoft.com/office/drawing/2010/main">
        <mc:Choice Requires="a14">
          <p:sp>
            <p:nvSpPr>
              <p:cNvPr id="32" name="Rectangle 31"/>
              <p:cNvSpPr/>
              <p:nvPr/>
            </p:nvSpPr>
            <p:spPr>
              <a:xfrm>
                <a:off x="3834187" y="4264366"/>
                <a:ext cx="1497526" cy="435504"/>
              </a:xfrm>
              <a:prstGeom prst="rect">
                <a:avLst/>
              </a:prstGeom>
              <a:ln>
                <a:solidFill>
                  <a:srgbClr val="C00000"/>
                </a:solidFill>
              </a:ln>
            </p:spPr>
            <p:txBody>
              <a:bodyPr wrap="none">
                <a:spAutoFit/>
              </a:bodyPr>
              <a:lstStyle/>
              <a:p>
                <a:pPr algn="just"/>
                <a:r>
                  <a:rPr lang="fr-FR" b="1" i="1" dirty="0" smtClean="0">
                    <a:latin typeface="Times New Roman" panose="02020603050405020304" pitchFamily="18" charset="0"/>
                    <a:cs typeface="Times New Roman" panose="02020603050405020304" pitchFamily="18" charset="0"/>
                  </a:rPr>
                  <a:t>J</a:t>
                </a:r>
                <a:r>
                  <a:rPr lang="fr-FR" i="1" dirty="0">
                    <a:latin typeface="Times New Roman" panose="02020603050405020304" pitchFamily="18" charset="0"/>
                    <a:cs typeface="Times New Roman" panose="02020603050405020304" pitchFamily="18" charset="0"/>
                  </a:rPr>
                  <a:t>(x) = </a:t>
                </a:r>
                <a14:m>
                  <m:oMath xmlns:m="http://schemas.openxmlformats.org/officeDocument/2006/math">
                    <m:f>
                      <m:fPr>
                        <m:ctrlPr>
                          <a:rPr lang="fr-FR" b="1" i="1" dirty="0" smtClean="0">
                            <a:latin typeface="Cambria Math" panose="02040503050406030204" pitchFamily="18" charset="0"/>
                            <a:cs typeface="Times New Roman" panose="02020603050405020304" pitchFamily="18" charset="0"/>
                          </a:rPr>
                        </m:ctrlPr>
                      </m:fPr>
                      <m:num>
                        <m:r>
                          <a:rPr lang="fr-FR" b="1" i="1" dirty="0">
                            <a:latin typeface="Cambria Math" panose="02040503050406030204" pitchFamily="18" charset="0"/>
                            <a:cs typeface="Times New Roman" panose="02020603050405020304" pitchFamily="18" charset="0"/>
                          </a:rPr>
                          <m:t>𝑰</m:t>
                        </m:r>
                        <m:r>
                          <a:rPr lang="fr-FR" b="0" i="1" dirty="0">
                            <a:latin typeface="Cambria Math" panose="02040503050406030204" pitchFamily="18" charset="0"/>
                            <a:cs typeface="Times New Roman" panose="02020603050405020304" pitchFamily="18" charset="0"/>
                          </a:rPr>
                          <m:t>(</m:t>
                        </m:r>
                        <m:r>
                          <a:rPr lang="fr-FR" b="0" i="1" dirty="0">
                            <a:latin typeface="Cambria Math" panose="02040503050406030204" pitchFamily="18" charset="0"/>
                            <a:cs typeface="Times New Roman" panose="02020603050405020304" pitchFamily="18" charset="0"/>
                          </a:rPr>
                          <m:t>𝑥</m:t>
                        </m:r>
                        <m:r>
                          <a:rPr lang="fr-FR" b="0" i="1" dirty="0">
                            <a:latin typeface="Cambria Math" panose="02040503050406030204" pitchFamily="18" charset="0"/>
                            <a:cs typeface="Times New Roman" panose="02020603050405020304" pitchFamily="18" charset="0"/>
                          </a:rPr>
                          <m:t>) − </m:t>
                        </m:r>
                        <m:r>
                          <a:rPr lang="fr-FR" i="1" dirty="0">
                            <a:latin typeface="Cambria Math" panose="02040503050406030204" pitchFamily="18" charset="0"/>
                            <a:cs typeface="Times New Roman" panose="02020603050405020304" pitchFamily="18" charset="0"/>
                          </a:rPr>
                          <m:t>𝐴</m:t>
                        </m:r>
                      </m:num>
                      <m:den>
                        <m:r>
                          <a:rPr lang="en-US" b="1" i="1" dirty="0" smtClean="0">
                            <a:latin typeface="Cambria Math" panose="02040503050406030204" pitchFamily="18" charset="0"/>
                            <a:cs typeface="Times New Roman" panose="02020603050405020304" pitchFamily="18" charset="0"/>
                          </a:rPr>
                          <m:t>𝒕</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𝑥</m:t>
                        </m:r>
                        <m:r>
                          <a:rPr lang="en-US" b="0" i="1" dirty="0" smtClean="0">
                            <a:latin typeface="Cambria Math" panose="02040503050406030204" pitchFamily="18" charset="0"/>
                            <a:cs typeface="Times New Roman" panose="02020603050405020304" pitchFamily="18" charset="0"/>
                          </a:rPr>
                          <m:t>)</m:t>
                        </m:r>
                      </m:den>
                    </m:f>
                  </m:oMath>
                </a14:m>
                <a:r>
                  <a:rPr lang="fr-FR" i="1" dirty="0" smtClean="0">
                    <a:latin typeface="Times New Roman" panose="02020603050405020304" pitchFamily="18" charset="0"/>
                    <a:cs typeface="Times New Roman" panose="02020603050405020304" pitchFamily="18" charset="0"/>
                  </a:rPr>
                  <a:t>+ </a:t>
                </a:r>
                <a:r>
                  <a:rPr lang="fr-FR" i="1" dirty="0">
                    <a:latin typeface="Times New Roman" panose="02020603050405020304" pitchFamily="18" charset="0"/>
                    <a:cs typeface="Times New Roman" panose="02020603050405020304" pitchFamily="18" charset="0"/>
                  </a:rPr>
                  <a:t>A</a:t>
                </a:r>
                <a:r>
                  <a:rPr lang="fr-FR" i="1" dirty="0"/>
                  <a:t>.</a:t>
                </a:r>
                <a:endParaRPr lang="en-US" i="1" dirty="0"/>
              </a:p>
            </p:txBody>
          </p:sp>
        </mc:Choice>
        <mc:Fallback xmlns="">
          <p:sp>
            <p:nvSpPr>
              <p:cNvPr id="32" name="Rectangle 31"/>
              <p:cNvSpPr>
                <a:spLocks noRot="1" noChangeAspect="1" noMove="1" noResize="1" noEditPoints="1" noAdjustHandles="1" noChangeArrowheads="1" noChangeShapeType="1" noTextEdit="1"/>
              </p:cNvSpPr>
              <p:nvPr/>
            </p:nvSpPr>
            <p:spPr>
              <a:xfrm>
                <a:off x="3834187" y="4264366"/>
                <a:ext cx="1497526" cy="435504"/>
              </a:xfrm>
              <a:prstGeom prst="rect">
                <a:avLst/>
              </a:prstGeom>
              <a:blipFill>
                <a:blip r:embed="rId8"/>
                <a:stretch>
                  <a:fillRect l="-806" b="-2740"/>
                </a:stretch>
              </a:blipFill>
              <a:ln>
                <a:solidFill>
                  <a:srgbClr val="C00000"/>
                </a:solidFill>
              </a:ln>
            </p:spPr>
            <p:txBody>
              <a:bodyPr/>
              <a:lstStyle/>
              <a:p>
                <a:r>
                  <a:rPr lang="en-US">
                    <a:noFill/>
                  </a:rPr>
                  <a:t> </a:t>
                </a:r>
              </a:p>
            </p:txBody>
          </p:sp>
        </mc:Fallback>
      </mc:AlternateContent>
      <p:sp>
        <p:nvSpPr>
          <p:cNvPr id="34" name="Right Arrow 33"/>
          <p:cNvSpPr/>
          <p:nvPr/>
        </p:nvSpPr>
        <p:spPr>
          <a:xfrm>
            <a:off x="2404900" y="4334216"/>
            <a:ext cx="1352550" cy="317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615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pic>
        <p:nvPicPr>
          <p:cNvPr id="4" name="Picture 3"/>
          <p:cNvPicPr>
            <a:picLocks noChangeAspect="1"/>
          </p:cNvPicPr>
          <p:nvPr/>
        </p:nvPicPr>
        <p:blipFill>
          <a:blip r:embed="rId3"/>
          <a:stretch>
            <a:fillRect/>
          </a:stretch>
        </p:blipFill>
        <p:spPr>
          <a:xfrm>
            <a:off x="2051632" y="862305"/>
            <a:ext cx="5062635" cy="3209349"/>
          </a:xfrm>
          <a:prstGeom prst="rect">
            <a:avLst/>
          </a:prstGeom>
        </p:spPr>
      </p:pic>
      <p:sp>
        <p:nvSpPr>
          <p:cNvPr id="5" name="Rectangle 4"/>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4536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3" name="Rectangle 1"/>
          <p:cNvSpPr>
            <a:spLocks noChangeArrowheads="1"/>
          </p:cNvSpPr>
          <p:nvPr/>
        </p:nvSpPr>
        <p:spPr bwMode="auto">
          <a:xfrm>
            <a:off x="171450" y="932197"/>
            <a:ext cx="8686800" cy="627101"/>
          </a:xfrm>
          <a:prstGeom prst="rect">
            <a:avLst/>
          </a:prstGeom>
          <a:noFill/>
          <a:ln>
            <a:noFill/>
          </a:ln>
          <a:effectLst/>
        </p:spPr>
        <p:txBody>
          <a:bodyPr vert="horz" wrap="square" lIns="0" tIns="-9522" rIns="0" bIns="-9522" numCol="1" anchor="ctr" anchorCtr="0" compatLnSpc="1">
            <a:prstTxWarp prst="textNoShape">
              <a:avLst/>
            </a:prstTxWarp>
            <a:spAutoFit/>
          </a:bodyPr>
          <a:lstStyle/>
          <a:p>
            <a:pPr lvl="0" eaLnBrk="0" fontAlgn="base" hangingPunct="0">
              <a:spcBef>
                <a:spcPct val="0"/>
              </a:spcBef>
              <a:spcAft>
                <a:spcPct val="0"/>
              </a:spcAft>
              <a:buClrTx/>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DCP </a:t>
            </a:r>
            <a:r>
              <a:rPr lang="vi-VN" dirty="0">
                <a:latin typeface="Times New Roman" panose="02020603050405020304" pitchFamily="18" charset="0"/>
                <a:cs typeface="Times New Roman" panose="02020603050405020304" pitchFamily="18" charset="0"/>
              </a:rPr>
              <a:t>tập trung vào các đo lường thống kê của các hình ảnh không bị mờ ngoại trời. </a:t>
            </a:r>
            <a:endParaRPr lang="en-US"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dirty="0" smtClean="0">
                <a:latin typeface="Times New Roman" panose="02020603050405020304" pitchFamily="18" charset="0"/>
                <a:cs typeface="Times New Roman" panose="02020603050405020304" pitchFamily="18" charset="0"/>
              </a:rPr>
              <a:t>=&gt; </a:t>
            </a:r>
            <a:r>
              <a:rPr lang="vi-VN" dirty="0" smtClean="0">
                <a:latin typeface="Times New Roman" panose="02020603050405020304" pitchFamily="18" charset="0"/>
                <a:cs typeface="Times New Roman" panose="02020603050405020304" pitchFamily="18" charset="0"/>
              </a:rPr>
              <a:t>Nghiên </a:t>
            </a:r>
            <a:r>
              <a:rPr lang="vi-VN" dirty="0">
                <a:latin typeface="Times New Roman" panose="02020603050405020304" pitchFamily="18" charset="0"/>
                <a:cs typeface="Times New Roman" panose="02020603050405020304" pitchFamily="18" charset="0"/>
              </a:rPr>
              <a:t>cứu đã chỉ ra rằng các hình ảnh không bị mờ thường bao gồm một số điểm ảnh có cường độ rất nhỏ trong ít nhất một kênh màu trong hầu hết các khu vực không phải là bầu trời.</a:t>
            </a:r>
            <a:endParaRPr lang="vi-V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38701" y="2009291"/>
                <a:ext cx="3472554" cy="363369"/>
              </a:xfrm>
              <a:prstGeom prst="rect">
                <a:avLst/>
              </a:prstGeom>
              <a:ln>
                <a:solidFill>
                  <a:srgbClr val="C00000"/>
                </a:solidFill>
              </a:ln>
            </p:spPr>
            <p:txBody>
              <a:bodyPr wrap="none">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𝑆</m:t>
                        </m:r>
                      </m:e>
                      <m:sup>
                        <m:r>
                          <a:rPr lang="en-US" b="0" i="1" dirty="0" smtClean="0">
                            <a:latin typeface="Cambria Math" panose="02040503050406030204" pitchFamily="18" charset="0"/>
                          </a:rPr>
                          <m:t>𝑑𝑎𝑟𝑘</m:t>
                        </m:r>
                      </m:sup>
                    </m:sSup>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𝑚𝑖𝑛</m:t>
                        </m:r>
                      </m:e>
                      <m:sub>
                        <m:r>
                          <a:rPr lang="el-GR" i="1">
                            <a:latin typeface="Cambria Math" panose="02040503050406030204" pitchFamily="18" charset="0"/>
                          </a:rPr>
                          <m:t>𝑐</m:t>
                        </m:r>
                        <m:r>
                          <a:rPr lang="el-GR">
                            <a:latin typeface="Cambria Math" panose="02040503050406030204" pitchFamily="18" charset="0"/>
                          </a:rPr>
                          <m:t>∈</m:t>
                        </m:r>
                        <m:d>
                          <m:dPr>
                            <m:ctrlPr>
                              <a:rPr lang="el-GR" i="1">
                                <a:latin typeface="Cambria Math" panose="02040503050406030204" pitchFamily="18" charset="0"/>
                              </a:rPr>
                            </m:ctrlPr>
                          </m:dPr>
                          <m:e>
                            <m:sSub>
                              <m:sSubPr>
                                <m:ctrlPr>
                                  <a:rPr lang="el-GR" i="1">
                                    <a:latin typeface="Cambria Math" panose="02040503050406030204" pitchFamily="18" charset="0"/>
                                  </a:rPr>
                                </m:ctrlPr>
                              </m:sSubPr>
                              <m:e>
                                <m:r>
                                  <a:rPr lang="en-US" i="1">
                                    <a:latin typeface="Cambria Math" panose="02040503050406030204" pitchFamily="18" charset="0"/>
                                  </a:rPr>
                                  <m:t>𝑟</m:t>
                                </m:r>
                              </m:e>
                              <m:sub>
                                <m:r>
                                  <a:rPr lang="en-US">
                                    <a:latin typeface="Cambria Math" panose="02040503050406030204" pitchFamily="18" charset="0"/>
                                  </a:rPr>
                                  <m:t>,</m:t>
                                </m:r>
                              </m:sub>
                            </m:sSub>
                            <m:sSub>
                              <m:sSubPr>
                                <m:ctrlPr>
                                  <a:rPr lang="el-GR" i="1">
                                    <a:latin typeface="Cambria Math" panose="02040503050406030204" pitchFamily="18" charset="0"/>
                                  </a:rPr>
                                </m:ctrlPr>
                              </m:sSubPr>
                              <m:e>
                                <m:r>
                                  <a:rPr lang="el-GR" i="1">
                                    <a:latin typeface="Cambria Math" panose="02040503050406030204" pitchFamily="18" charset="0"/>
                                  </a:rPr>
                                  <m:t>𝑔</m:t>
                                </m:r>
                              </m:e>
                              <m:sub>
                                <m:r>
                                  <a:rPr lang="en-US">
                                    <a:latin typeface="Cambria Math" panose="02040503050406030204" pitchFamily="18" charset="0"/>
                                  </a:rPr>
                                  <m:t>,</m:t>
                                </m:r>
                              </m:sub>
                            </m:sSub>
                            <m:r>
                              <a:rPr lang="el-GR" i="1">
                                <a:latin typeface="Cambria Math" panose="02040503050406030204" pitchFamily="18" charset="0"/>
                              </a:rPr>
                              <m:t>𝑏</m:t>
                            </m:r>
                          </m:e>
                        </m:d>
                      </m:sub>
                    </m:sSub>
                  </m:oMath>
                </a14:m>
                <a:r>
                  <a:rPr lang="el-GR"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𝑚𝑖𝑛</m:t>
                        </m:r>
                      </m:e>
                      <m:sub>
                        <m:r>
                          <m:rPr>
                            <m:sty m:val="p"/>
                          </m:rPr>
                          <a:rPr lang="en-US" b="0" i="0" dirty="0" smtClean="0">
                            <a:latin typeface="Cambria Math" panose="02040503050406030204" pitchFamily="18" charset="0"/>
                          </a:rPr>
                          <m:t>y</m:t>
                        </m:r>
                        <m:r>
                          <a:rPr lang="el-GR">
                            <a:latin typeface="Cambria Math" panose="02040503050406030204" pitchFamily="18" charset="0"/>
                          </a:rPr>
                          <m:t>∈</m:t>
                        </m:r>
                        <m:r>
                          <a:rPr lang="el-GR" i="1" smtClean="0">
                            <a:latin typeface="Cambria Math" panose="02040503050406030204" pitchFamily="18" charset="0"/>
                          </a:rPr>
                          <m:t>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𝑆</m:t>
                        </m:r>
                      </m:e>
                      <m:sup>
                        <m:r>
                          <a:rPr lang="en-US" b="0" i="1" dirty="0" smtClean="0">
                            <a:latin typeface="Cambria Math" panose="02040503050406030204" pitchFamily="18" charset="0"/>
                          </a:rPr>
                          <m:t>𝑐</m:t>
                        </m:r>
                      </m:sup>
                    </m:sSup>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8701" y="2009291"/>
                <a:ext cx="3472554" cy="363369"/>
              </a:xfrm>
              <a:prstGeom prst="rect">
                <a:avLst/>
              </a:prstGeom>
              <a:blipFill>
                <a:blip r:embed="rId3"/>
                <a:stretch>
                  <a:fillRect b="-1639"/>
                </a:stretch>
              </a:blipFill>
              <a:ln>
                <a:solidFill>
                  <a:srgbClr val="C00000"/>
                </a:solidFill>
              </a:ln>
            </p:spPr>
            <p:txBody>
              <a:bodyPr/>
              <a:lstStyle/>
              <a:p>
                <a:r>
                  <a:rPr lang="en-US">
                    <a:noFill/>
                  </a:rPr>
                  <a:t> </a:t>
                </a:r>
              </a:p>
            </p:txBody>
          </p:sp>
        </mc:Fallback>
      </mc:AlternateContent>
      <p:sp>
        <p:nvSpPr>
          <p:cNvPr id="4" name="TextBox 3"/>
          <p:cNvSpPr txBox="1"/>
          <p:nvPr/>
        </p:nvSpPr>
        <p:spPr>
          <a:xfrm>
            <a:off x="4543723" y="4505084"/>
            <a:ext cx="785793"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Darkest</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3026442" y="3867247"/>
                <a:ext cx="1080745" cy="307777"/>
              </a:xfrm>
              <a:prstGeom prst="rect">
                <a:avLst/>
              </a:prstGeom>
              <a:noFill/>
            </p:spPr>
            <p:txBody>
              <a:bodyPr wrap="none" rtlCol="0">
                <a:spAutoFit/>
              </a:bodyPr>
              <a:lstStyle/>
              <a:p>
                <a14:m>
                  <m:oMath xmlns:m="http://schemas.openxmlformats.org/officeDocument/2006/math">
                    <m:r>
                      <a:rPr lang="el-GR" i="1">
                        <a:latin typeface="Cambria Math" panose="02040503050406030204" pitchFamily="18" charset="0"/>
                      </a:rPr>
                      <m:t>𝛺</m:t>
                    </m:r>
                  </m:oMath>
                </a14:m>
                <a:r>
                  <a:rPr lang="en-US" dirty="0" smtClean="0"/>
                  <a:t> = (15,15)</a:t>
                </a:r>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026442" y="3867247"/>
                <a:ext cx="1080745" cy="307777"/>
              </a:xfrm>
              <a:prstGeom prst="rect">
                <a:avLst/>
              </a:prstGeom>
              <a:blipFill>
                <a:blip r:embed="rId4"/>
                <a:stretch>
                  <a:fillRect t="-1961" r="-562" b="-19608"/>
                </a:stretch>
              </a:blipFill>
            </p:spPr>
            <p:txBody>
              <a:bodyPr/>
              <a:lstStyle/>
              <a:p>
                <a:r>
                  <a:rPr lang="en-US">
                    <a:noFill/>
                  </a:rPr>
                  <a:t> </a:t>
                </a:r>
              </a:p>
            </p:txBody>
          </p:sp>
        </mc:Fallback>
      </mc:AlternateContent>
      <p:sp>
        <p:nvSpPr>
          <p:cNvPr id="14" name="TextBox 13"/>
          <p:cNvSpPr txBox="1"/>
          <p:nvPr/>
        </p:nvSpPr>
        <p:spPr>
          <a:xfrm>
            <a:off x="171450" y="1630406"/>
            <a:ext cx="1705916" cy="307777"/>
          </a:xfrm>
          <a:prstGeom prst="rect">
            <a:avLst/>
          </a:prstGeom>
          <a:noFill/>
        </p:spPr>
        <p:txBody>
          <a:bodyPr wrap="none" rtlCol="0">
            <a:spAutoFit/>
          </a:bodyPr>
          <a:lstStyle/>
          <a:p>
            <a:r>
              <a:rPr lang="en-US" dirty="0" smtClean="0">
                <a:latin typeface="Cambria" panose="02040503050406030204" pitchFamily="18" charset="0"/>
                <a:ea typeface="Cambria" panose="02040503050406030204" pitchFamily="18" charset="0"/>
              </a:rPr>
              <a:t>1. </a:t>
            </a:r>
            <a:r>
              <a:rPr lang="en-US" dirty="0" err="1" smtClean="0">
                <a:latin typeface="Cambria" panose="02040503050406030204" pitchFamily="18" charset="0"/>
                <a:ea typeface="Cambria" panose="02040503050406030204" pitchFamily="18" charset="0"/>
              </a:rPr>
              <a:t>Tìm</a:t>
            </a:r>
            <a:r>
              <a:rPr lang="en-US" dirty="0" smtClean="0">
                <a:latin typeface="Cambria" panose="02040503050406030204" pitchFamily="18" charset="0"/>
                <a:ea typeface="Cambria" panose="02040503050406030204" pitchFamily="18" charset="0"/>
              </a:rPr>
              <a:t> dark channel</a:t>
            </a:r>
            <a:endParaRPr lang="en-US" dirty="0">
              <a:latin typeface="Cambria" panose="02040503050406030204" pitchFamily="18" charset="0"/>
              <a:ea typeface="Cambria" panose="02040503050406030204" pitchFamily="18" charset="0"/>
            </a:endParaRPr>
          </a:p>
        </p:txBody>
      </p:sp>
      <p:sp>
        <p:nvSpPr>
          <p:cNvPr id="15" name="object 6"/>
          <p:cNvSpPr/>
          <p:nvPr/>
        </p:nvSpPr>
        <p:spPr>
          <a:xfrm>
            <a:off x="5951129" y="1426057"/>
            <a:ext cx="1693607" cy="1166468"/>
          </a:xfrm>
          <a:prstGeom prst="rect">
            <a:avLst/>
          </a:prstGeom>
          <a:blipFill>
            <a:blip r:embed="rId5" cstate="print"/>
            <a:stretch>
              <a:fillRect/>
            </a:stretch>
          </a:blipFill>
        </p:spPr>
        <p:txBody>
          <a:bodyPr wrap="square" lIns="0" tIns="0" rIns="0" bIns="0" rtlCol="0"/>
          <a:lstStyle/>
          <a:p>
            <a:endParaRPr/>
          </a:p>
        </p:txBody>
      </p:sp>
      <p:sp>
        <p:nvSpPr>
          <p:cNvPr id="16" name="object 7"/>
          <p:cNvSpPr/>
          <p:nvPr/>
        </p:nvSpPr>
        <p:spPr>
          <a:xfrm>
            <a:off x="5951129" y="2599568"/>
            <a:ext cx="1693607" cy="1129178"/>
          </a:xfrm>
          <a:prstGeom prst="rect">
            <a:avLst/>
          </a:prstGeom>
          <a:blipFill>
            <a:blip r:embed="rId6" cstate="print"/>
            <a:stretch>
              <a:fillRect/>
            </a:stretch>
          </a:blipFill>
        </p:spPr>
        <p:txBody>
          <a:bodyPr wrap="square" lIns="0" tIns="0" rIns="0" bIns="0" rtlCol="0"/>
          <a:lstStyle/>
          <a:p>
            <a:endParaRPr/>
          </a:p>
        </p:txBody>
      </p:sp>
      <p:sp>
        <p:nvSpPr>
          <p:cNvPr id="17" name="object 12"/>
          <p:cNvSpPr/>
          <p:nvPr/>
        </p:nvSpPr>
        <p:spPr>
          <a:xfrm>
            <a:off x="6759904" y="3337687"/>
            <a:ext cx="128779" cy="122044"/>
          </a:xfrm>
          <a:custGeom>
            <a:avLst/>
            <a:gdLst/>
            <a:ahLst/>
            <a:cxnLst/>
            <a:rect l="l" t="t" r="r" b="b"/>
            <a:pathLst>
              <a:path w="205104" h="205104">
                <a:moveTo>
                  <a:pt x="0" y="204711"/>
                </a:moveTo>
                <a:lnTo>
                  <a:pt x="204711" y="204711"/>
                </a:lnTo>
                <a:lnTo>
                  <a:pt x="204711" y="0"/>
                </a:lnTo>
                <a:lnTo>
                  <a:pt x="0" y="0"/>
                </a:lnTo>
                <a:lnTo>
                  <a:pt x="0" y="204711"/>
                </a:lnTo>
                <a:close/>
              </a:path>
            </a:pathLst>
          </a:custGeom>
          <a:ln w="25400">
            <a:solidFill>
              <a:srgbClr val="F89D1C"/>
            </a:solidFill>
          </a:ln>
        </p:spPr>
        <p:txBody>
          <a:bodyPr wrap="square" lIns="0" tIns="0" rIns="0" bIns="0" rtlCol="0"/>
          <a:lstStyle/>
          <a:p>
            <a:endParaRPr/>
          </a:p>
        </p:txBody>
      </p:sp>
      <p:sp>
        <p:nvSpPr>
          <p:cNvPr id="18" name="object 13"/>
          <p:cNvSpPr/>
          <p:nvPr/>
        </p:nvSpPr>
        <p:spPr>
          <a:xfrm>
            <a:off x="6797932" y="3398709"/>
            <a:ext cx="52725" cy="45719"/>
          </a:xfrm>
          <a:custGeom>
            <a:avLst/>
            <a:gdLst/>
            <a:ahLst/>
            <a:cxnLst/>
            <a:rect l="l" t="t" r="r" b="b"/>
            <a:pathLst>
              <a:path w="52704">
                <a:moveTo>
                  <a:pt x="0" y="0"/>
                </a:moveTo>
                <a:lnTo>
                  <a:pt x="52650" y="0"/>
                </a:lnTo>
              </a:path>
            </a:pathLst>
          </a:custGeom>
          <a:ln w="52650">
            <a:solidFill>
              <a:srgbClr val="FF0000"/>
            </a:solidFill>
          </a:ln>
        </p:spPr>
        <p:txBody>
          <a:bodyPr wrap="square" lIns="0" tIns="0" rIns="0" bIns="0" rtlCol="0"/>
          <a:lstStyle/>
          <a:p>
            <a:endParaRPr/>
          </a:p>
        </p:txBody>
      </p:sp>
      <p:sp>
        <p:nvSpPr>
          <p:cNvPr id="19" name="object 18"/>
          <p:cNvSpPr/>
          <p:nvPr/>
        </p:nvSpPr>
        <p:spPr>
          <a:xfrm>
            <a:off x="5947447" y="3735789"/>
            <a:ext cx="1697289" cy="1168978"/>
          </a:xfrm>
          <a:prstGeom prst="rect">
            <a:avLst/>
          </a:prstGeom>
          <a:blipFill>
            <a:blip r:embed="rId7" cstate="print"/>
            <a:stretch>
              <a:fillRect/>
            </a:stretch>
          </a:blipFill>
        </p:spPr>
        <p:txBody>
          <a:bodyPr wrap="square" lIns="0" tIns="0" rIns="0" bIns="0" rtlCol="0"/>
          <a:lstStyle/>
          <a:p>
            <a:endParaRPr/>
          </a:p>
        </p:txBody>
      </p:sp>
      <p:sp>
        <p:nvSpPr>
          <p:cNvPr id="20" name="object 24"/>
          <p:cNvSpPr/>
          <p:nvPr/>
        </p:nvSpPr>
        <p:spPr>
          <a:xfrm>
            <a:off x="6797952" y="4590613"/>
            <a:ext cx="52705" cy="0"/>
          </a:xfrm>
          <a:custGeom>
            <a:avLst/>
            <a:gdLst/>
            <a:ahLst/>
            <a:cxnLst/>
            <a:rect l="l" t="t" r="r" b="b"/>
            <a:pathLst>
              <a:path w="52704">
                <a:moveTo>
                  <a:pt x="0" y="0"/>
                </a:moveTo>
                <a:lnTo>
                  <a:pt x="52650" y="0"/>
                </a:lnTo>
              </a:path>
            </a:pathLst>
          </a:custGeom>
          <a:ln w="52650">
            <a:solidFill>
              <a:srgbClr val="FF0000"/>
            </a:solidFill>
          </a:ln>
        </p:spPr>
        <p:txBody>
          <a:bodyPr wrap="square" lIns="0" tIns="0" rIns="0" bIns="0" rtlCol="0"/>
          <a:lstStyle/>
          <a:p>
            <a:endParaRPr/>
          </a:p>
        </p:txBody>
      </p:sp>
      <p:sp>
        <p:nvSpPr>
          <p:cNvPr id="21" name="object 10"/>
          <p:cNvSpPr/>
          <p:nvPr/>
        </p:nvSpPr>
        <p:spPr>
          <a:xfrm>
            <a:off x="4345597" y="3630123"/>
            <a:ext cx="782027" cy="782027"/>
          </a:xfrm>
          <a:prstGeom prst="rect">
            <a:avLst/>
          </a:prstGeom>
          <a:blipFill>
            <a:blip r:embed="rId8" cstate="print"/>
            <a:stretch>
              <a:fillRect/>
            </a:stretch>
          </a:blipFill>
          <a:ln w="28575">
            <a:solidFill>
              <a:schemeClr val="accent6"/>
            </a:solidFill>
          </a:ln>
        </p:spPr>
        <p:txBody>
          <a:bodyPr wrap="square" lIns="0" tIns="0" rIns="0" bIns="0" rtlCol="0"/>
          <a:lstStyle/>
          <a:p>
            <a:endParaRPr/>
          </a:p>
        </p:txBody>
      </p:sp>
      <p:sp>
        <p:nvSpPr>
          <p:cNvPr id="22" name="object 17"/>
          <p:cNvSpPr/>
          <p:nvPr/>
        </p:nvSpPr>
        <p:spPr>
          <a:xfrm>
            <a:off x="4876052" y="4276725"/>
            <a:ext cx="121136" cy="121136"/>
          </a:xfrm>
          <a:custGeom>
            <a:avLst/>
            <a:gdLst/>
            <a:ahLst/>
            <a:cxnLst/>
            <a:rect l="l" t="t" r="r" b="b"/>
            <a:pathLst>
              <a:path w="205104" h="205104">
                <a:moveTo>
                  <a:pt x="0" y="204711"/>
                </a:moveTo>
                <a:lnTo>
                  <a:pt x="204711" y="204711"/>
                </a:lnTo>
                <a:lnTo>
                  <a:pt x="204711" y="0"/>
                </a:lnTo>
                <a:lnTo>
                  <a:pt x="0" y="0"/>
                </a:lnTo>
                <a:lnTo>
                  <a:pt x="0" y="204711"/>
                </a:lnTo>
                <a:close/>
              </a:path>
            </a:pathLst>
          </a:custGeom>
          <a:ln w="25400">
            <a:solidFill>
              <a:srgbClr val="FFFFFF"/>
            </a:solidFill>
          </a:ln>
        </p:spPr>
        <p:txBody>
          <a:bodyPr wrap="square" lIns="0" tIns="0" rIns="0" bIns="0" rtlCol="0"/>
          <a:lstStyle/>
          <a:p>
            <a:endParaRPr/>
          </a:p>
        </p:txBody>
      </p:sp>
      <p:cxnSp>
        <p:nvCxnSpPr>
          <p:cNvPr id="25" name="Straight Arrow Connector 24"/>
          <p:cNvCxnSpPr/>
          <p:nvPr/>
        </p:nvCxnSpPr>
        <p:spPr>
          <a:xfrm>
            <a:off x="6824293" y="3398709"/>
            <a:ext cx="0" cy="1106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810632" y="2298019"/>
            <a:ext cx="0" cy="10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3"/>
          </p:cNvCxnSpPr>
          <p:nvPr/>
        </p:nvCxnSpPr>
        <p:spPr>
          <a:xfrm flipH="1" flipV="1">
            <a:off x="5127624" y="4021137"/>
            <a:ext cx="1670308" cy="56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955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471900" y="0"/>
            <a:ext cx="82221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Dark Channel Prior (DCP)</a:t>
            </a:r>
            <a:endParaRPr dirty="0"/>
          </a:p>
        </p:txBody>
      </p:sp>
      <p:sp>
        <p:nvSpPr>
          <p:cNvPr id="18" name="object 2"/>
          <p:cNvSpPr/>
          <p:nvPr/>
        </p:nvSpPr>
        <p:spPr>
          <a:xfrm>
            <a:off x="776745" y="879855"/>
            <a:ext cx="1622832" cy="1139445"/>
          </a:xfrm>
          <a:prstGeom prst="rect">
            <a:avLst/>
          </a:prstGeom>
          <a:blipFill>
            <a:blip r:embed="rId3" cstate="print"/>
            <a:stretch>
              <a:fillRect/>
            </a:stretch>
          </a:blipFill>
        </p:spPr>
        <p:txBody>
          <a:bodyPr wrap="square" lIns="0" tIns="0" rIns="0" bIns="0" rtlCol="0"/>
          <a:lstStyle/>
          <a:p>
            <a:endParaRPr/>
          </a:p>
        </p:txBody>
      </p:sp>
      <p:sp>
        <p:nvSpPr>
          <p:cNvPr id="19" name="object 3"/>
          <p:cNvSpPr/>
          <p:nvPr/>
        </p:nvSpPr>
        <p:spPr>
          <a:xfrm>
            <a:off x="4749801" y="879855"/>
            <a:ext cx="1624152" cy="1139445"/>
          </a:xfrm>
          <a:prstGeom prst="rect">
            <a:avLst/>
          </a:prstGeom>
          <a:blipFill>
            <a:blip r:embed="rId4" cstate="print"/>
            <a:stretch>
              <a:fillRect/>
            </a:stretch>
          </a:blipFill>
        </p:spPr>
        <p:txBody>
          <a:bodyPr wrap="square" lIns="0" tIns="0" rIns="0" bIns="0" rtlCol="0"/>
          <a:lstStyle/>
          <a:p>
            <a:endParaRPr/>
          </a:p>
        </p:txBody>
      </p:sp>
      <p:sp>
        <p:nvSpPr>
          <p:cNvPr id="20" name="object 5"/>
          <p:cNvSpPr/>
          <p:nvPr/>
        </p:nvSpPr>
        <p:spPr>
          <a:xfrm>
            <a:off x="2516645" y="873505"/>
            <a:ext cx="1631876" cy="1145795"/>
          </a:xfrm>
          <a:prstGeom prst="rect">
            <a:avLst/>
          </a:prstGeom>
          <a:blipFill>
            <a:blip r:embed="rId5" cstate="print"/>
            <a:stretch>
              <a:fillRect/>
            </a:stretch>
          </a:blipFill>
        </p:spPr>
        <p:txBody>
          <a:bodyPr wrap="square" lIns="0" tIns="0" rIns="0" bIns="0" rtlCol="0"/>
          <a:lstStyle/>
          <a:p>
            <a:endParaRPr/>
          </a:p>
        </p:txBody>
      </p:sp>
      <p:sp>
        <p:nvSpPr>
          <p:cNvPr id="21" name="object 7"/>
          <p:cNvSpPr/>
          <p:nvPr/>
        </p:nvSpPr>
        <p:spPr>
          <a:xfrm>
            <a:off x="6489701" y="873505"/>
            <a:ext cx="1633204" cy="1145795"/>
          </a:xfrm>
          <a:prstGeom prst="rect">
            <a:avLst/>
          </a:prstGeom>
          <a:blipFill>
            <a:blip r:embed="rId6"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5" name="Rectangle 4"/>
              <p:cNvSpPr/>
              <p:nvPr/>
            </p:nvSpPr>
            <p:spPr>
              <a:xfrm>
                <a:off x="3078382" y="2254725"/>
                <a:ext cx="2793842" cy="354649"/>
              </a:xfrm>
              <a:prstGeom prst="rect">
                <a:avLst/>
              </a:prstGeom>
            </p:spPr>
            <p:txBody>
              <a:bodyPr wrap="none">
                <a:spAutoFit/>
              </a:bodyPr>
              <a:lstStyle/>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𝑚𝑖𝑛</m:t>
                        </m:r>
                      </m:e>
                      <m:sub>
                        <m:r>
                          <a:rPr lang="el-GR" i="1">
                            <a:latin typeface="Cambria Math" panose="02040503050406030204" pitchFamily="18" charset="0"/>
                          </a:rPr>
                          <m:t>𝑐</m:t>
                        </m:r>
                        <m:r>
                          <a:rPr lang="el-GR">
                            <a:latin typeface="Cambria Math" panose="02040503050406030204" pitchFamily="18" charset="0"/>
                          </a:rPr>
                          <m:t>∈</m:t>
                        </m:r>
                        <m:d>
                          <m:dPr>
                            <m:ctrlPr>
                              <a:rPr lang="el-GR" i="1">
                                <a:latin typeface="Cambria Math" panose="02040503050406030204" pitchFamily="18" charset="0"/>
                              </a:rPr>
                            </m:ctrlPr>
                          </m:dPr>
                          <m:e>
                            <m:sSub>
                              <m:sSubPr>
                                <m:ctrlPr>
                                  <a:rPr lang="el-GR" i="1">
                                    <a:latin typeface="Cambria Math" panose="02040503050406030204" pitchFamily="18" charset="0"/>
                                  </a:rPr>
                                </m:ctrlPr>
                              </m:sSubPr>
                              <m:e>
                                <m:r>
                                  <a:rPr lang="en-US" i="1">
                                    <a:latin typeface="Cambria Math" panose="02040503050406030204" pitchFamily="18" charset="0"/>
                                  </a:rPr>
                                  <m:t>𝑟</m:t>
                                </m:r>
                              </m:e>
                              <m:sub>
                                <m:r>
                                  <a:rPr lang="en-US">
                                    <a:latin typeface="Cambria Math" panose="02040503050406030204" pitchFamily="18" charset="0"/>
                                  </a:rPr>
                                  <m:t>,</m:t>
                                </m:r>
                              </m:sub>
                            </m:sSub>
                            <m:sSub>
                              <m:sSubPr>
                                <m:ctrlPr>
                                  <a:rPr lang="el-GR" i="1">
                                    <a:latin typeface="Cambria Math" panose="02040503050406030204" pitchFamily="18" charset="0"/>
                                  </a:rPr>
                                </m:ctrlPr>
                              </m:sSubPr>
                              <m:e>
                                <m:r>
                                  <a:rPr lang="el-GR" i="1">
                                    <a:latin typeface="Cambria Math" panose="02040503050406030204" pitchFamily="18" charset="0"/>
                                  </a:rPr>
                                  <m:t>𝑔</m:t>
                                </m:r>
                              </m:e>
                              <m:sub>
                                <m:r>
                                  <a:rPr lang="en-US">
                                    <a:latin typeface="Cambria Math" panose="02040503050406030204" pitchFamily="18" charset="0"/>
                                  </a:rPr>
                                  <m:t>,</m:t>
                                </m:r>
                              </m:sub>
                            </m:sSub>
                            <m:r>
                              <a:rPr lang="el-GR" i="1">
                                <a:latin typeface="Cambria Math" panose="02040503050406030204" pitchFamily="18" charset="0"/>
                              </a:rPr>
                              <m:t>𝑏</m:t>
                            </m:r>
                          </m:e>
                        </m:d>
                      </m:sub>
                    </m:sSub>
                  </m:oMath>
                </a14:m>
                <a:r>
                  <a:rPr lang="el-GR"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𝑚𝑖𝑛</m:t>
                        </m:r>
                      </m:e>
                      <m:sub>
                        <m:r>
                          <m:rPr>
                            <m:sty m:val="p"/>
                          </m:rPr>
                          <a:rPr lang="en-US" dirty="0">
                            <a:latin typeface="Cambria Math" panose="02040503050406030204" pitchFamily="18" charset="0"/>
                          </a:rPr>
                          <m:t>y</m:t>
                        </m:r>
                        <m:r>
                          <a:rPr lang="el-GR">
                            <a:latin typeface="Cambria Math" panose="02040503050406030204" pitchFamily="18" charset="0"/>
                          </a:rPr>
                          <m:t>∈</m:t>
                        </m:r>
                        <m:r>
                          <a:rPr lang="el-GR" i="1">
                            <a:latin typeface="Cambria Math" panose="02040503050406030204" pitchFamily="18" charset="0"/>
                          </a:rPr>
                          <m:t>𝛺</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𝑆</m:t>
                        </m:r>
                      </m:e>
                      <m:sup>
                        <m:r>
                          <a:rPr lang="en-US" i="1" dirty="0">
                            <a:latin typeface="Cambria Math" panose="02040503050406030204" pitchFamily="18" charset="0"/>
                          </a:rPr>
                          <m:t>𝑐</m:t>
                        </m:r>
                      </m:sup>
                    </m:sSup>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0</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078382" y="2254725"/>
                <a:ext cx="2793842" cy="354649"/>
              </a:xfrm>
              <a:prstGeom prst="rect">
                <a:avLst/>
              </a:prstGeom>
              <a:blipFill>
                <a:blip r:embed="rId7"/>
                <a:stretch>
                  <a:fillRect t="-3448" b="-3448"/>
                </a:stretch>
              </a:blipFill>
            </p:spPr>
            <p:txBody>
              <a:bodyPr/>
              <a:lstStyle/>
              <a:p>
                <a:r>
                  <a:rPr lang="en-US">
                    <a:noFill/>
                  </a:rPr>
                  <a:t> </a:t>
                </a:r>
              </a:p>
            </p:txBody>
          </p:sp>
        </mc:Fallback>
      </mc:AlternateContent>
      <p:cxnSp>
        <p:nvCxnSpPr>
          <p:cNvPr id="23" name="Straight Arrow Connector 22"/>
          <p:cNvCxnSpPr/>
          <p:nvPr/>
        </p:nvCxnSpPr>
        <p:spPr>
          <a:xfrm flipV="1">
            <a:off x="5448300" y="2419349"/>
            <a:ext cx="203200"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bject 5"/>
          <p:cNvSpPr/>
          <p:nvPr/>
        </p:nvSpPr>
        <p:spPr>
          <a:xfrm>
            <a:off x="1202311" y="2753232"/>
            <a:ext cx="1197266" cy="1628267"/>
          </a:xfrm>
          <a:prstGeom prst="rect">
            <a:avLst/>
          </a:prstGeom>
          <a:blipFill>
            <a:blip r:embed="rId8" cstate="print"/>
            <a:stretch>
              <a:fillRect/>
            </a:stretch>
          </a:blipFill>
        </p:spPr>
        <p:txBody>
          <a:bodyPr wrap="square" lIns="0" tIns="0" rIns="0" bIns="0" rtlCol="0"/>
          <a:lstStyle/>
          <a:p>
            <a:endParaRPr/>
          </a:p>
        </p:txBody>
      </p:sp>
      <p:sp>
        <p:nvSpPr>
          <p:cNvPr id="28" name="object 7"/>
          <p:cNvSpPr/>
          <p:nvPr/>
        </p:nvSpPr>
        <p:spPr>
          <a:xfrm>
            <a:off x="2516645" y="2753232"/>
            <a:ext cx="1197266" cy="1628267"/>
          </a:xfrm>
          <a:prstGeom prst="rect">
            <a:avLst/>
          </a:prstGeom>
          <a:blipFill>
            <a:blip r:embed="rId9" cstate="print"/>
            <a:stretch>
              <a:fillRect/>
            </a:stretch>
          </a:blipFill>
        </p:spPr>
        <p:txBody>
          <a:bodyPr wrap="square" lIns="0" tIns="0" rIns="0" bIns="0" rtlCol="0"/>
          <a:lstStyle/>
          <a:p>
            <a:endParaRP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8250" y="2699862"/>
            <a:ext cx="1085703" cy="1628555"/>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5284" y="2699864"/>
            <a:ext cx="1085703" cy="1628553"/>
          </a:xfrm>
          <a:prstGeom prst="rect">
            <a:avLst/>
          </a:prstGeom>
        </p:spPr>
      </p:pic>
      <p:sp>
        <p:nvSpPr>
          <p:cNvPr id="13" name="Rectangle 12"/>
          <p:cNvSpPr/>
          <p:nvPr/>
        </p:nvSpPr>
        <p:spPr>
          <a:xfrm>
            <a:off x="400929" y="4832252"/>
            <a:ext cx="3059820" cy="25321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533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2372</TotalTime>
  <Words>2057</Words>
  <Application>Microsoft Office PowerPoint</Application>
  <PresentationFormat>On-screen Show (16:9)</PresentationFormat>
  <Paragraphs>222</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Cambria</vt:lpstr>
      <vt:lpstr>Georgia</vt:lpstr>
      <vt:lpstr>Roboto</vt:lpstr>
      <vt:lpstr>Times New Roman (Headings)</vt:lpstr>
      <vt:lpstr>Cambria Math</vt:lpstr>
      <vt:lpstr>Arial</vt:lpstr>
      <vt:lpstr>Times New Roman</vt:lpstr>
      <vt:lpstr>Material - R01</vt:lpstr>
      <vt:lpstr>BÁO CÁO ĐỒ ÁN CUỐI KỲ</vt:lpstr>
      <vt:lpstr>Apply image processing algorithms for haze removal</vt:lpstr>
      <vt:lpstr>Nội dung</vt:lpstr>
      <vt:lpstr>Đặt vấn đề</vt:lpstr>
      <vt:lpstr>Atmospheric Scattering Model</vt:lpstr>
      <vt:lpstr>Atmospheric Scattering Model</vt:lpstr>
      <vt:lpstr>Dark Channel Prior (DCP)</vt:lpstr>
      <vt:lpstr>Dark Channel Prior (DCP)</vt:lpstr>
      <vt:lpstr>Dark Channel Prior (DCP)</vt:lpstr>
      <vt:lpstr>Dark Channel Prior (DCP)</vt:lpstr>
      <vt:lpstr>Dark Channel Prior (DCP)</vt:lpstr>
      <vt:lpstr>Dark Channel Prior (DCP)</vt:lpstr>
      <vt:lpstr>Dark Channel Prior (DCP)</vt:lpstr>
      <vt:lpstr>Color Attenuation Prior (CAP)</vt:lpstr>
      <vt:lpstr>Color Attenuation Prior (CAP)</vt:lpstr>
      <vt:lpstr>Color Attenuation Prior (CAP)</vt:lpstr>
      <vt:lpstr>Color Attenuation Prior (CAP)</vt:lpstr>
      <vt:lpstr>Color Attenuation Prior (CAP)</vt:lpstr>
      <vt:lpstr>Color Attenuation Prior (CAP)</vt:lpstr>
      <vt:lpstr>Color Attenuation Prior (CAP)</vt:lpstr>
      <vt:lpstr>Color Attenuation Prior (CAP)</vt:lpstr>
      <vt:lpstr>Color Attenuation Prior (CAP)</vt:lpstr>
      <vt:lpstr>Đánh giá và so sánh</vt:lpstr>
      <vt:lpstr>Đánh giá và so sánh</vt:lpstr>
      <vt:lpstr>Đánh giá và so sánh</vt:lpstr>
      <vt:lpstr>Đánh giá và so sánh</vt:lpstr>
      <vt:lpstr>Đánh giá và so sánh</vt:lpstr>
      <vt:lpstr>Đánh giá và so sánh</vt:lpstr>
      <vt:lpstr>Đánh giá và so sánh</vt:lpstr>
      <vt:lpstr>Tài liệu tham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dc:title>
  <dc:creator>Tuanzibi</dc:creator>
  <cp:lastModifiedBy>Tuanzibi</cp:lastModifiedBy>
  <cp:revision>69</cp:revision>
  <dcterms:modified xsi:type="dcterms:W3CDTF">2024-01-01T15:15:16Z</dcterms:modified>
</cp:coreProperties>
</file>